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461" r:id="rId2"/>
    <p:sldId id="396" r:id="rId3"/>
    <p:sldId id="1832" r:id="rId4"/>
    <p:sldId id="1828" r:id="rId5"/>
    <p:sldId id="1829" r:id="rId6"/>
    <p:sldId id="1833" r:id="rId7"/>
    <p:sldId id="1834" r:id="rId8"/>
    <p:sldId id="1835" r:id="rId9"/>
    <p:sldId id="1836" r:id="rId10"/>
    <p:sldId id="1837" r:id="rId11"/>
    <p:sldId id="1838" r:id="rId12"/>
    <p:sldId id="1839" r:id="rId13"/>
    <p:sldId id="1840" r:id="rId14"/>
    <p:sldId id="1841" r:id="rId15"/>
    <p:sldId id="1842" r:id="rId16"/>
    <p:sldId id="1843" r:id="rId17"/>
    <p:sldId id="1844" r:id="rId18"/>
    <p:sldId id="1845" r:id="rId19"/>
    <p:sldId id="1846" r:id="rId20"/>
    <p:sldId id="1847" r:id="rId21"/>
    <p:sldId id="1848" r:id="rId22"/>
    <p:sldId id="1850" r:id="rId23"/>
    <p:sldId id="1851" r:id="rId24"/>
    <p:sldId id="1852" r:id="rId25"/>
    <p:sldId id="1853" r:id="rId26"/>
    <p:sldId id="1854" r:id="rId27"/>
    <p:sldId id="1855" r:id="rId28"/>
    <p:sldId id="1856" r:id="rId29"/>
    <p:sldId id="1857" r:id="rId30"/>
    <p:sldId id="1858" r:id="rId31"/>
    <p:sldId id="1859" r:id="rId32"/>
    <p:sldId id="1861" r:id="rId33"/>
    <p:sldId id="1862" r:id="rId34"/>
    <p:sldId id="552" r:id="rId35"/>
    <p:sldId id="1864" r:id="rId36"/>
  </p:sldIdLst>
  <p:sldSz cx="9144000" cy="6858000" type="screen4x3"/>
  <p:notesSz cx="6669088" cy="97536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072" userDrawn="1">
          <p15:clr>
            <a:srgbClr val="A4A3A4"/>
          </p15:clr>
        </p15:guide>
        <p15:guide id="2" pos="210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Özkan Demir" initials="ÖD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77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7829"/>
    <a:srgbClr val="B27C40"/>
    <a:srgbClr val="7E4D18"/>
    <a:srgbClr val="FFFFFF"/>
    <a:srgbClr val="EC1C24"/>
    <a:srgbClr val="969696"/>
    <a:srgbClr val="FFFFCC"/>
    <a:srgbClr val="BA353A"/>
    <a:srgbClr val="A5651F"/>
    <a:srgbClr val="D565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26" autoAdjust="0"/>
    <p:restoredTop sz="93979" autoAdjust="0"/>
  </p:normalViewPr>
  <p:slideViewPr>
    <p:cSldViewPr>
      <p:cViewPr>
        <p:scale>
          <a:sx n="96" d="100"/>
          <a:sy n="96" d="100"/>
        </p:scale>
        <p:origin x="-1128" y="-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8276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3198" y="-90"/>
      </p:cViewPr>
      <p:guideLst>
        <p:guide orient="horz" pos="3072"/>
        <p:guide pos="210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3" y="2"/>
            <a:ext cx="2889938" cy="487681"/>
          </a:xfrm>
          <a:prstGeom prst="rect">
            <a:avLst/>
          </a:prstGeom>
        </p:spPr>
        <p:txBody>
          <a:bodyPr vert="horz" lIns="89756" tIns="44878" rIns="89756" bIns="44878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777608" y="2"/>
            <a:ext cx="2889938" cy="487681"/>
          </a:xfrm>
          <a:prstGeom prst="rect">
            <a:avLst/>
          </a:prstGeom>
        </p:spPr>
        <p:txBody>
          <a:bodyPr vert="horz" lIns="89756" tIns="44878" rIns="89756" bIns="44878" rtlCol="0"/>
          <a:lstStyle>
            <a:lvl1pPr algn="r">
              <a:defRPr sz="1200"/>
            </a:lvl1pPr>
          </a:lstStyle>
          <a:p>
            <a:fld id="{EA8109DA-C964-452B-8F40-78FAE4D38931}" type="datetimeFigureOut">
              <a:rPr lang="de-AT" smtClean="0"/>
              <a:t>21.07.2024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3" y="9264230"/>
            <a:ext cx="2889938" cy="487681"/>
          </a:xfrm>
          <a:prstGeom prst="rect">
            <a:avLst/>
          </a:prstGeom>
        </p:spPr>
        <p:txBody>
          <a:bodyPr vert="horz" lIns="89756" tIns="44878" rIns="89756" bIns="44878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777608" y="9264230"/>
            <a:ext cx="2889938" cy="487681"/>
          </a:xfrm>
          <a:prstGeom prst="rect">
            <a:avLst/>
          </a:prstGeom>
        </p:spPr>
        <p:txBody>
          <a:bodyPr vert="horz" lIns="89756" tIns="44878" rIns="89756" bIns="44878" rtlCol="0" anchor="b"/>
          <a:lstStyle>
            <a:lvl1pPr algn="r">
              <a:defRPr sz="1200"/>
            </a:lvl1pPr>
          </a:lstStyle>
          <a:p>
            <a:fld id="{50328FE8-97B3-4693-8534-E48939A01F68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619203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3" y="2"/>
            <a:ext cx="2889938" cy="487681"/>
          </a:xfrm>
          <a:prstGeom prst="rect">
            <a:avLst/>
          </a:prstGeom>
        </p:spPr>
        <p:txBody>
          <a:bodyPr vert="horz" lIns="89756" tIns="44878" rIns="89756" bIns="44878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777608" y="2"/>
            <a:ext cx="2889938" cy="487681"/>
          </a:xfrm>
          <a:prstGeom prst="rect">
            <a:avLst/>
          </a:prstGeom>
        </p:spPr>
        <p:txBody>
          <a:bodyPr vert="horz" lIns="89756" tIns="44878" rIns="89756" bIns="44878" rtlCol="0"/>
          <a:lstStyle>
            <a:lvl1pPr algn="r">
              <a:defRPr sz="1200"/>
            </a:lvl1pPr>
          </a:lstStyle>
          <a:p>
            <a:fld id="{3251144F-59AE-4195-9E87-25947E2EB237}" type="datetimeFigureOut">
              <a:rPr lang="de-AT" smtClean="0"/>
              <a:t>21.07.2024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31838"/>
            <a:ext cx="4875212" cy="3657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9756" tIns="44878" rIns="89756" bIns="44878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66910" y="4632962"/>
            <a:ext cx="5335270" cy="4389120"/>
          </a:xfrm>
          <a:prstGeom prst="rect">
            <a:avLst/>
          </a:prstGeom>
        </p:spPr>
        <p:txBody>
          <a:bodyPr vert="horz" lIns="89756" tIns="44878" rIns="89756" bIns="44878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3" y="9264230"/>
            <a:ext cx="2889938" cy="487681"/>
          </a:xfrm>
          <a:prstGeom prst="rect">
            <a:avLst/>
          </a:prstGeom>
        </p:spPr>
        <p:txBody>
          <a:bodyPr vert="horz" lIns="89756" tIns="44878" rIns="89756" bIns="44878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777608" y="9264230"/>
            <a:ext cx="2889938" cy="487681"/>
          </a:xfrm>
          <a:prstGeom prst="rect">
            <a:avLst/>
          </a:prstGeom>
        </p:spPr>
        <p:txBody>
          <a:bodyPr vert="horz" lIns="89756" tIns="44878" rIns="89756" bIns="44878" rtlCol="0" anchor="b"/>
          <a:lstStyle>
            <a:lvl1pPr algn="r">
              <a:defRPr sz="1200"/>
            </a:lvl1pPr>
          </a:lstStyle>
          <a:p>
            <a:fld id="{A687CCE4-7CAC-4E61-B080-A89885FC56BA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4361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7CCE4-7CAC-4E61-B080-A89885FC56BA}" type="slidenum">
              <a:rPr lang="de-AT" smtClean="0"/>
              <a:t>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433392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7CCE4-7CAC-4E61-B080-A89885FC56BA}" type="slidenum">
              <a:rPr lang="de-AT" smtClean="0"/>
              <a:t>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497779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A5651F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AT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013C3-15A3-403C-B94D-E051F874EDC1}" type="datetime1">
              <a:rPr lang="de-AT" smtClean="0"/>
              <a:t>21.07.2024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988C3-9EEE-4562-89BA-8F7BA19C5856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5290841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A9515-8488-48AA-8626-AE54A052F59E}" type="datetime1">
              <a:rPr lang="de-AT" smtClean="0"/>
              <a:t>21.07.2024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988C3-9EEE-4562-89BA-8F7BA19C5856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73788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35F77-7272-4D32-9576-957D79AE9FC2}" type="datetime1">
              <a:rPr lang="de-AT" smtClean="0"/>
              <a:t>21.07.2024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988C3-9EEE-4562-89BA-8F7BA19C5856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15796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18E93-D91E-4C06-887E-DDDF896803EC}" type="datetime1">
              <a:rPr lang="de-AT" smtClean="0"/>
              <a:t>21.07.2024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988C3-9EEE-4562-89BA-8F7BA19C5856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45918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  <a:endParaRPr lang="de-AT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441C5-6142-4BDD-85E0-9D810600AEDF}" type="datetime1">
              <a:rPr lang="de-AT" smtClean="0"/>
              <a:t>21.07.2024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988C3-9EEE-4562-89BA-8F7BA19C5856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80387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C3FF0-2C50-404D-A088-0F7C06AB8AEB}" type="datetime1">
              <a:rPr lang="de-AT" smtClean="0"/>
              <a:t>21.07.2024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988C3-9EEE-4562-89BA-8F7BA19C5856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04744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63A49-7E60-4C4D-A50D-A3F7E0E49C4D}" type="datetime1">
              <a:rPr lang="de-AT" smtClean="0"/>
              <a:t>21.07.2024</a:t>
            </a:fld>
            <a:endParaRPr lang="de-AT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988C3-9EEE-4562-89BA-8F7BA19C5856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56926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A703DA70-73A3-D64F-7ECA-FD93C31B47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12659"/>
          <a:stretch/>
        </p:blipFill>
        <p:spPr>
          <a:xfrm>
            <a:off x="7092280" y="6165304"/>
            <a:ext cx="1975074" cy="65600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57200" y="6343521"/>
            <a:ext cx="2133600" cy="365125"/>
          </a:xfrm>
        </p:spPr>
        <p:txBody>
          <a:bodyPr/>
          <a:lstStyle/>
          <a:p>
            <a:fld id="{564A343D-11B3-4D17-BE18-C1B93691E9AC}" type="datetime1">
              <a:rPr lang="de-AT" smtClean="0"/>
              <a:t>21.07.2024</a:t>
            </a:fld>
            <a:endParaRPr lang="de-AT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444208" y="6356350"/>
            <a:ext cx="2133600" cy="365125"/>
          </a:xfrm>
        </p:spPr>
        <p:txBody>
          <a:bodyPr/>
          <a:lstStyle/>
          <a:p>
            <a:fld id="{18A988C3-9EEE-4562-89BA-8F7BA19C5856}" type="slidenum">
              <a:rPr lang="de-AT" smtClean="0"/>
              <a:t>‹#›</a:t>
            </a:fld>
            <a:endParaRPr lang="de-AT" dirty="0"/>
          </a:p>
        </p:txBody>
      </p:sp>
      <p:pic>
        <p:nvPicPr>
          <p:cNvPr id="6" name="Grafik 5" descr="Ein Bild, das Text, Clipart, Logo, Cartoon enthält.&#10;&#10;Automatisch generierte Beschreibung">
            <a:extLst>
              <a:ext uri="{FF2B5EF4-FFF2-40B4-BE49-F238E27FC236}">
                <a16:creationId xmlns:a16="http://schemas.microsoft.com/office/drawing/2014/main" xmlns="" id="{42FD3547-F0ED-AA36-F798-215ED14438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68623"/>
            <a:ext cx="1328446" cy="136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461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52238-2253-4026-9C0B-5256B5204AA9}" type="datetime1">
              <a:rPr lang="de-AT" smtClean="0"/>
              <a:t>21.07.2024</a:t>
            </a:fld>
            <a:endParaRPr lang="de-AT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988C3-9EEE-4562-89BA-8F7BA19C5856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4574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BDD7-7DF6-4651-AB05-CBBBC7801716}" type="datetime1">
              <a:rPr lang="de-AT" smtClean="0"/>
              <a:t>21.07.2024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988C3-9EEE-4562-89BA-8F7BA19C5856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88049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F1B16-FD0C-4BC2-99CD-C6B0B93A81F5}" type="datetime1">
              <a:rPr lang="de-AT" smtClean="0"/>
              <a:t>21.07.2024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988C3-9EEE-4562-89BA-8F7BA19C5856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00448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:\agoef\2019\01_MAKOS\07_CD_CI_NEU\01_CD-echt\Grafix\PPT\Background-PPT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603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691680" y="274638"/>
            <a:ext cx="69951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/>
              <a:t>Titelmasterformat durch Klicken bearbeiten</a:t>
            </a:r>
            <a:endParaRPr lang="de-AT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E2AC7A-19A9-48A1-8F43-D818F0774A67}" type="datetime1">
              <a:rPr lang="de-AT" smtClean="0"/>
              <a:t>21.07.2024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A988C3-9EEE-4562-89BA-8F7BA19C5856}" type="slidenum">
              <a:rPr lang="de-AT" smtClean="0"/>
              <a:t>‹#›</a:t>
            </a:fld>
            <a:endParaRPr lang="de-AT" dirty="0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1131205" cy="1301006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6275011"/>
            <a:ext cx="1484039" cy="522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990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3200" b="1" kern="1200">
          <a:solidFill>
            <a:srgbClr val="A5651F"/>
          </a:solidFill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openxmlformats.org/officeDocument/2006/relationships/image" Target="../media/image7.png"/><Relationship Id="rId21" Type="http://schemas.openxmlformats.org/officeDocument/2006/relationships/image" Target="../media/image27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jpeg"/><Relationship Id="rId22" Type="http://schemas.openxmlformats.org/officeDocument/2006/relationships/image" Target="../media/image28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3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1072312" y="411470"/>
            <a:ext cx="7823730" cy="1361345"/>
          </a:xfrm>
        </p:spPr>
        <p:txBody>
          <a:bodyPr/>
          <a:lstStyle/>
          <a:p>
            <a:pPr defTabSz="685800">
              <a:lnSpc>
                <a:spcPct val="90000"/>
              </a:lnSpc>
            </a:pPr>
            <a:r>
              <a:rPr lang="en-AU" altLang="de-DE" sz="3600" dirty="0"/>
              <a:t>Welt-Simmental-</a:t>
            </a:r>
            <a:r>
              <a:rPr lang="en-AU" altLang="de-DE" sz="3600" dirty="0" err="1"/>
              <a:t>Fleckvieh</a:t>
            </a:r>
            <a:r>
              <a:rPr lang="en-AU" altLang="de-DE" sz="3600" dirty="0"/>
              <a:t> Federation  </a:t>
            </a:r>
            <a:br>
              <a:rPr lang="en-AU" altLang="de-DE" sz="3600" dirty="0"/>
            </a:br>
            <a:r>
              <a:rPr lang="en-AU" altLang="de-DE" sz="3600" dirty="0"/>
              <a:t>50</a:t>
            </a:r>
            <a:r>
              <a:rPr lang="en-AU" altLang="de-DE" sz="3600" baseline="30000" dirty="0"/>
              <a:t>th</a:t>
            </a:r>
            <a:r>
              <a:rPr lang="en-AU" altLang="de-DE" sz="3600" dirty="0"/>
              <a:t> Anniversary</a:t>
            </a:r>
            <a:br>
              <a:rPr lang="en-AU" altLang="de-DE" sz="3600" dirty="0"/>
            </a:br>
            <a:r>
              <a:rPr lang="en-AU" altLang="de-DE" sz="1000" dirty="0"/>
              <a:t/>
            </a:r>
            <a:br>
              <a:rPr lang="en-AU" altLang="de-DE" sz="1000" dirty="0"/>
            </a:br>
            <a:r>
              <a:rPr lang="en-AU" altLang="de-DE" sz="3600" dirty="0"/>
              <a:t>1974 - 2024</a:t>
            </a:r>
            <a:endParaRPr lang="en-AU" sz="3600" dirty="0">
              <a:latin typeface="+mj-lt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211960" y="4273776"/>
            <a:ext cx="4850578" cy="352839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endParaRPr lang="de-DE" sz="1800" b="1" dirty="0">
              <a:solidFill>
                <a:srgbClr val="A5651F"/>
              </a:solidFill>
            </a:endParaRPr>
          </a:p>
          <a:p>
            <a:pPr marL="0" indent="0" algn="r">
              <a:buFont typeface="Arial" panose="020B0604020202020204" pitchFamily="34" charset="0"/>
              <a:buNone/>
            </a:pPr>
            <a:endParaRPr lang="de-DE" sz="1800" b="1" dirty="0">
              <a:solidFill>
                <a:srgbClr val="A5651F"/>
              </a:solidFill>
            </a:endParaRPr>
          </a:p>
          <a:p>
            <a:pPr marL="0" indent="0" algn="r">
              <a:buFont typeface="Arial" panose="020B0604020202020204" pitchFamily="34" charset="0"/>
              <a:buNone/>
            </a:pPr>
            <a:endParaRPr lang="de-DE" sz="1800" b="1" dirty="0">
              <a:solidFill>
                <a:srgbClr val="A5651F"/>
              </a:solidFill>
            </a:endParaRPr>
          </a:p>
          <a:p>
            <a:pPr marL="0" indent="0" algn="r">
              <a:buFont typeface="Arial" panose="020B0604020202020204" pitchFamily="34" charset="0"/>
              <a:buNone/>
            </a:pPr>
            <a:endParaRPr lang="de-DE" sz="1800" b="1" dirty="0">
              <a:solidFill>
                <a:srgbClr val="A5651F"/>
              </a:solidFill>
            </a:endParaRPr>
          </a:p>
          <a:p>
            <a:pPr marL="0" indent="0" algn="r">
              <a:buFont typeface="Arial" panose="020B0604020202020204" pitchFamily="34" charset="0"/>
              <a:buNone/>
            </a:pPr>
            <a:endParaRPr lang="de-DE" sz="1800" b="1" dirty="0">
              <a:solidFill>
                <a:srgbClr val="A5651F"/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xmlns="" id="{75251E1C-2B19-47E7-A217-737BBB85F309}"/>
              </a:ext>
            </a:extLst>
          </p:cNvPr>
          <p:cNvPicPr/>
          <p:nvPr/>
        </p:nvPicPr>
        <p:blipFill rotWithShape="1">
          <a:blip r:embed="rId2"/>
          <a:srcRect l="23974"/>
          <a:stretch/>
        </p:blipFill>
        <p:spPr>
          <a:xfrm>
            <a:off x="0" y="1844824"/>
            <a:ext cx="9130584" cy="5013176"/>
          </a:xfrm>
          <a:prstGeom prst="rect">
            <a:avLst/>
          </a:prstGeom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xmlns="" id="{6CFA6CC3-3B95-AF9C-D452-909031DE891D}"/>
              </a:ext>
            </a:extLst>
          </p:cNvPr>
          <p:cNvSpPr txBox="1">
            <a:spLocks noChangeArrowheads="1"/>
          </p:cNvSpPr>
          <p:nvPr/>
        </p:nvSpPr>
        <p:spPr>
          <a:xfrm>
            <a:off x="740918" y="2274831"/>
            <a:ext cx="4850578" cy="417646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altLang="de-DE" sz="2800" b="1" u="sng" dirty="0">
                <a:solidFill>
                  <a:schemeClr val="bg1"/>
                </a:solidFill>
              </a:rPr>
              <a:t>24</a:t>
            </a:r>
            <a:r>
              <a:rPr lang="de-DE" altLang="de-DE" sz="2800" b="1" u="sng" baseline="30000" dirty="0">
                <a:solidFill>
                  <a:schemeClr val="bg1"/>
                </a:solidFill>
              </a:rPr>
              <a:t>th</a:t>
            </a:r>
            <a:r>
              <a:rPr lang="de-DE" altLang="de-DE" sz="2800" b="1" u="sng" dirty="0">
                <a:solidFill>
                  <a:schemeClr val="bg1"/>
                </a:solidFill>
              </a:rPr>
              <a:t> Regular </a:t>
            </a:r>
            <a:r>
              <a:rPr lang="de-DE" altLang="de-DE" sz="2800" b="1" u="sng" dirty="0" err="1">
                <a:solidFill>
                  <a:schemeClr val="bg1"/>
                </a:solidFill>
              </a:rPr>
              <a:t>members</a:t>
            </a:r>
            <a:r>
              <a:rPr lang="de-DE" altLang="de-DE" sz="2800" b="1" u="sng" dirty="0">
                <a:solidFill>
                  <a:schemeClr val="bg1"/>
                </a:solidFill>
              </a:rPr>
              <a:t> </a:t>
            </a:r>
            <a:r>
              <a:rPr lang="de-DE" altLang="de-DE" sz="2800" b="1" u="sng" dirty="0" err="1">
                <a:solidFill>
                  <a:schemeClr val="bg1"/>
                </a:solidFill>
              </a:rPr>
              <a:t>meeting</a:t>
            </a:r>
            <a:endParaRPr lang="de-DE" altLang="de-DE" sz="2800" b="1" u="sng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de-DE" altLang="de-DE" sz="2800" b="1" dirty="0" err="1">
                <a:solidFill>
                  <a:schemeClr val="bg1"/>
                </a:solidFill>
              </a:rPr>
              <a:t>July</a:t>
            </a:r>
            <a:r>
              <a:rPr lang="de-DE" altLang="de-DE" sz="2800" b="1" dirty="0">
                <a:solidFill>
                  <a:schemeClr val="bg1"/>
                </a:solidFill>
              </a:rPr>
              <a:t>, 29</a:t>
            </a:r>
            <a:r>
              <a:rPr lang="de-DE" altLang="de-DE" sz="2800" b="1" baseline="30000" dirty="0">
                <a:solidFill>
                  <a:schemeClr val="bg1"/>
                </a:solidFill>
              </a:rPr>
              <a:t>th</a:t>
            </a:r>
            <a:r>
              <a:rPr lang="de-DE" altLang="de-DE" sz="2800" b="1" dirty="0">
                <a:solidFill>
                  <a:schemeClr val="bg1"/>
                </a:solidFill>
              </a:rPr>
              <a:t> 2024</a:t>
            </a:r>
          </a:p>
          <a:p>
            <a:pPr marL="0" indent="0">
              <a:buNone/>
            </a:pPr>
            <a:r>
              <a:rPr lang="de-DE" altLang="de-DE" sz="2800" b="1" dirty="0">
                <a:solidFill>
                  <a:schemeClr val="bg1"/>
                </a:solidFill>
              </a:rPr>
              <a:t>Calgary, CANADA</a:t>
            </a:r>
          </a:p>
          <a:p>
            <a:pPr marL="0" indent="0" algn="r">
              <a:buNone/>
            </a:pPr>
            <a:endParaRPr lang="de-DE" altLang="de-DE" sz="2400" b="1" dirty="0">
              <a:solidFill>
                <a:schemeClr val="bg1"/>
              </a:solidFill>
            </a:endParaRPr>
          </a:p>
          <a:p>
            <a:pPr marL="0" indent="0" algn="r">
              <a:buNone/>
            </a:pPr>
            <a:endParaRPr lang="de-DE" altLang="de-DE" sz="2400" b="1" dirty="0">
              <a:solidFill>
                <a:schemeClr val="bg1"/>
              </a:solidFill>
            </a:endParaRPr>
          </a:p>
          <a:p>
            <a:pPr marL="0" indent="0" algn="r">
              <a:buNone/>
            </a:pPr>
            <a:endParaRPr lang="de-DE" altLang="de-DE" sz="2400" b="1" dirty="0">
              <a:solidFill>
                <a:schemeClr val="bg1"/>
              </a:solidFill>
            </a:endParaRPr>
          </a:p>
          <a:p>
            <a:pPr marL="0" indent="0" algn="r">
              <a:buNone/>
            </a:pPr>
            <a:endParaRPr lang="de-DE" altLang="de-DE" sz="24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de-DE" altLang="de-DE" sz="2000" b="1" dirty="0">
                <a:solidFill>
                  <a:schemeClr val="bg1"/>
                </a:solidFill>
              </a:rPr>
              <a:t>Richard Pichler</a:t>
            </a:r>
          </a:p>
          <a:p>
            <a:pPr marL="0" indent="0">
              <a:buNone/>
            </a:pPr>
            <a:r>
              <a:rPr lang="de-DE" altLang="de-DE" sz="2000" b="1" dirty="0">
                <a:solidFill>
                  <a:schemeClr val="bg1"/>
                </a:solidFill>
              </a:rPr>
              <a:t>Georg </a:t>
            </a:r>
            <a:r>
              <a:rPr lang="de-DE" altLang="de-DE" sz="2000" b="1" dirty="0" err="1">
                <a:solidFill>
                  <a:schemeClr val="bg1"/>
                </a:solidFill>
              </a:rPr>
              <a:t>Röhrmoser</a:t>
            </a:r>
            <a:endParaRPr lang="de-DE" altLang="de-DE" sz="20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de-DE" altLang="de-DE" sz="2000" b="1" dirty="0">
                <a:solidFill>
                  <a:schemeClr val="bg1"/>
                </a:solidFill>
              </a:rPr>
              <a:t>Josef Kucera</a:t>
            </a:r>
          </a:p>
        </p:txBody>
      </p:sp>
    </p:spTree>
    <p:extLst>
      <p:ext uri="{BB962C8B-B14F-4D97-AF65-F5344CB8AC3E}">
        <p14:creationId xmlns:p14="http://schemas.microsoft.com/office/powerpoint/2010/main" val="166577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A3BDD3BA-B57F-4035-89B0-CF78498CF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872" y="274638"/>
            <a:ext cx="8702624" cy="1143000"/>
          </a:xfrm>
        </p:spPr>
        <p:txBody>
          <a:bodyPr/>
          <a:lstStyle/>
          <a:p>
            <a:r>
              <a:rPr lang="de-AT" sz="3200" dirty="0"/>
              <a:t>1986: 6</a:t>
            </a:r>
            <a:r>
              <a:rPr lang="de-AT" sz="3200" baseline="30000" dirty="0"/>
              <a:t>th</a:t>
            </a:r>
            <a:r>
              <a:rPr lang="de-AT" sz="3200" dirty="0"/>
              <a:t> World </a:t>
            </a:r>
            <a:r>
              <a:rPr lang="de-AT" sz="3200" dirty="0" err="1"/>
              <a:t>Congress</a:t>
            </a:r>
            <a:r>
              <a:rPr lang="de-AT" sz="3200" dirty="0"/>
              <a:t/>
            </a:r>
            <a:br>
              <a:rPr lang="de-AT" sz="3200" dirty="0"/>
            </a:br>
            <a:r>
              <a:rPr lang="de-AT" sz="3200" dirty="0"/>
              <a:t>Buenos Aires, Argentina</a:t>
            </a:r>
            <a:endParaRPr lang="de-AT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4A1D4F8D-9899-7C14-CF6E-74EEE6938843}"/>
              </a:ext>
            </a:extLst>
          </p:cNvPr>
          <p:cNvSpPr txBox="1"/>
          <p:nvPr/>
        </p:nvSpPr>
        <p:spPr>
          <a:xfrm>
            <a:off x="539552" y="1859340"/>
            <a:ext cx="4176464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2300" u="sng" dirty="0">
                <a:ea typeface="+mj-ea"/>
                <a:cs typeface="+mj-cs"/>
              </a:rPr>
              <a:t>New </a:t>
            </a:r>
            <a:r>
              <a:rPr lang="de-AT" sz="2300" u="sng" dirty="0" err="1">
                <a:ea typeface="+mj-ea"/>
                <a:cs typeface="+mj-cs"/>
              </a:rPr>
              <a:t>Presidency</a:t>
            </a:r>
            <a:r>
              <a:rPr lang="de-AT" sz="2300" u="sng" dirty="0">
                <a:ea typeface="+mj-ea"/>
                <a:cs typeface="+mj-cs"/>
              </a:rPr>
              <a:t>: </a:t>
            </a:r>
          </a:p>
          <a:p>
            <a:r>
              <a:rPr lang="de-AT" sz="2300" dirty="0">
                <a:ea typeface="+mj-ea"/>
                <a:cs typeface="+mj-cs"/>
              </a:rPr>
              <a:t>Pedro de Ocampo, ARG</a:t>
            </a:r>
          </a:p>
          <a:p>
            <a:r>
              <a:rPr lang="de-AT" sz="2300" dirty="0">
                <a:ea typeface="+mj-ea"/>
                <a:cs typeface="+mj-cs"/>
              </a:rPr>
              <a:t>Dr. Otmar Föger, AT</a:t>
            </a:r>
          </a:p>
          <a:p>
            <a:r>
              <a:rPr lang="de-AT" sz="2300" dirty="0">
                <a:ea typeface="+mj-ea"/>
                <a:cs typeface="+mj-cs"/>
              </a:rPr>
              <a:t>Lloyd Powell, USA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6E275329-20C2-D77D-DBBA-4D5733E294E2}"/>
              </a:ext>
            </a:extLst>
          </p:cNvPr>
          <p:cNvSpPr txBox="1"/>
          <p:nvPr/>
        </p:nvSpPr>
        <p:spPr>
          <a:xfrm>
            <a:off x="539552" y="3367445"/>
            <a:ext cx="4418289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2300" u="sng" dirty="0"/>
              <a:t>Topics: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AT" sz="2300" dirty="0" err="1"/>
              <a:t>Selection</a:t>
            </a:r>
            <a:r>
              <a:rPr lang="de-AT" sz="2300" dirty="0"/>
              <a:t> </a:t>
            </a:r>
            <a:r>
              <a:rPr lang="de-AT" sz="2300" dirty="0" err="1"/>
              <a:t>measures</a:t>
            </a:r>
            <a:r>
              <a:rPr lang="de-AT" sz="2300" dirty="0"/>
              <a:t> </a:t>
            </a:r>
            <a:r>
              <a:rPr lang="de-AT" sz="2300" dirty="0" err="1"/>
              <a:t>against</a:t>
            </a:r>
            <a:r>
              <a:rPr lang="de-AT" sz="2300" dirty="0"/>
              <a:t> </a:t>
            </a:r>
            <a:r>
              <a:rPr lang="de-AT" sz="2300" dirty="0" err="1"/>
              <a:t>parasites</a:t>
            </a:r>
            <a:r>
              <a:rPr lang="de-AT" sz="2300" dirty="0"/>
              <a:t> and heavy </a:t>
            </a:r>
            <a:r>
              <a:rPr lang="de-AT" sz="2300" dirty="0" err="1"/>
              <a:t>births</a:t>
            </a:r>
            <a:endParaRPr lang="de-AT" sz="23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AT" sz="2300" dirty="0"/>
              <a:t>Commercial </a:t>
            </a:r>
            <a:r>
              <a:rPr lang="de-AT" sz="2300" dirty="0" err="1"/>
              <a:t>crossbreeding</a:t>
            </a:r>
            <a:r>
              <a:rPr lang="de-AT" sz="2300" dirty="0"/>
              <a:t> </a:t>
            </a:r>
            <a:r>
              <a:rPr lang="de-AT" sz="2300" dirty="0" err="1"/>
              <a:t>farms</a:t>
            </a:r>
            <a:endParaRPr lang="de-AT" sz="230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66E01BC4-F6D2-A980-1061-B5DE00A44708}"/>
              </a:ext>
            </a:extLst>
          </p:cNvPr>
          <p:cNvSpPr txBox="1"/>
          <p:nvPr/>
        </p:nvSpPr>
        <p:spPr>
          <a:xfrm>
            <a:off x="333872" y="5039938"/>
            <a:ext cx="4884556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2300" dirty="0" err="1"/>
              <a:t>Importance</a:t>
            </a:r>
            <a:r>
              <a:rPr lang="de-AT" sz="2300" dirty="0"/>
              <a:t> </a:t>
            </a:r>
            <a:r>
              <a:rPr lang="de-AT" sz="2300" dirty="0" err="1"/>
              <a:t>of</a:t>
            </a:r>
            <a:r>
              <a:rPr lang="de-AT" sz="2300" dirty="0"/>
              <a:t> </a:t>
            </a:r>
            <a:r>
              <a:rPr lang="de-AT" sz="2300" dirty="0" err="1"/>
              <a:t>the</a:t>
            </a:r>
            <a:r>
              <a:rPr lang="de-AT" sz="2300" dirty="0"/>
              <a:t> Si-</a:t>
            </a:r>
            <a:r>
              <a:rPr lang="de-AT" sz="2300" dirty="0" err="1"/>
              <a:t>Fv</a:t>
            </a:r>
            <a:r>
              <a:rPr lang="de-AT" sz="2300" dirty="0"/>
              <a:t> in South </a:t>
            </a:r>
            <a:r>
              <a:rPr lang="de-AT" sz="2300" dirty="0" err="1"/>
              <a:t>America</a:t>
            </a:r>
            <a:endParaRPr lang="de-AT" sz="23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AT" sz="2300" dirty="0"/>
              <a:t>1922 </a:t>
            </a:r>
            <a:r>
              <a:rPr lang="de-AT" sz="2300" dirty="0" err="1"/>
              <a:t>first</a:t>
            </a:r>
            <a:r>
              <a:rPr lang="de-AT" sz="2300" dirty="0"/>
              <a:t> </a:t>
            </a:r>
            <a:r>
              <a:rPr lang="de-AT" sz="2300" dirty="0" err="1"/>
              <a:t>imports</a:t>
            </a:r>
            <a:r>
              <a:rPr lang="de-AT" sz="2300" dirty="0"/>
              <a:t> </a:t>
            </a:r>
            <a:r>
              <a:rPr lang="de-AT" sz="2300" dirty="0" err="1"/>
              <a:t>of</a:t>
            </a:r>
            <a:r>
              <a:rPr lang="de-AT" sz="2300" dirty="0"/>
              <a:t> Si-</a:t>
            </a:r>
            <a:r>
              <a:rPr lang="de-AT" sz="2300" dirty="0" err="1"/>
              <a:t>Fv</a:t>
            </a:r>
            <a:r>
              <a:rPr lang="de-AT" sz="2300" dirty="0"/>
              <a:t> </a:t>
            </a:r>
            <a:r>
              <a:rPr lang="de-AT" sz="2300" dirty="0" err="1"/>
              <a:t>animals</a:t>
            </a:r>
            <a:endParaRPr lang="de-AT" sz="23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AT" sz="2300" dirty="0" err="1"/>
              <a:t>from</a:t>
            </a:r>
            <a:r>
              <a:rPr lang="de-AT" sz="2300" dirty="0"/>
              <a:t> 1967 larger </a:t>
            </a:r>
            <a:r>
              <a:rPr lang="de-AT" sz="2300" dirty="0" err="1"/>
              <a:t>imports</a:t>
            </a:r>
            <a:endParaRPr lang="de-AT" sz="2300" i="1" dirty="0"/>
          </a:p>
        </p:txBody>
      </p:sp>
      <p:pic>
        <p:nvPicPr>
          <p:cNvPr id="4" name="Grafik 3" descr="Ein Bild, das Kleidung, Person, Menschliches Gesicht, Mann enthält.&#10;&#10;Automatisch generierte Beschreibung">
            <a:extLst>
              <a:ext uri="{FF2B5EF4-FFF2-40B4-BE49-F238E27FC236}">
                <a16:creationId xmlns:a16="http://schemas.microsoft.com/office/drawing/2014/main" xmlns="" id="{BB5D0BC7-A63B-A679-AB23-EB5877F148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2390"/>
          <a:stretch/>
        </p:blipFill>
        <p:spPr>
          <a:xfrm>
            <a:off x="4980072" y="1626746"/>
            <a:ext cx="3624376" cy="2356692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xmlns="" id="{363E0191-7D35-22F4-20A3-EE7AA111A9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235"/>
          <a:stretch/>
        </p:blipFill>
        <p:spPr>
          <a:xfrm>
            <a:off x="4957841" y="4262198"/>
            <a:ext cx="3665935" cy="2173420"/>
          </a:xfrm>
          <a:prstGeom prst="rect">
            <a:avLst/>
          </a:prstGeom>
        </p:spPr>
      </p:pic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xmlns="" id="{CD9032A7-2AB3-EFAB-3D72-1A9977308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30888" y="6356350"/>
            <a:ext cx="2133600" cy="365125"/>
          </a:xfrm>
        </p:spPr>
        <p:txBody>
          <a:bodyPr/>
          <a:lstStyle/>
          <a:p>
            <a:fld id="{18A988C3-9EEE-4562-89BA-8F7BA19C5856}" type="slidenum">
              <a:rPr lang="de-AT" smtClean="0"/>
              <a:t>10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64413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A3BDD3BA-B57F-4035-89B0-CF78498CF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872" y="274638"/>
            <a:ext cx="8630616" cy="1143000"/>
          </a:xfrm>
        </p:spPr>
        <p:txBody>
          <a:bodyPr/>
          <a:lstStyle/>
          <a:p>
            <a:r>
              <a:rPr lang="de-AT" dirty="0"/>
              <a:t>1988</a:t>
            </a:r>
            <a:r>
              <a:rPr lang="de-AT" sz="3200" dirty="0"/>
              <a:t>: 7</a:t>
            </a:r>
            <a:r>
              <a:rPr lang="de-AT" sz="3200" baseline="30000" dirty="0"/>
              <a:t>th</a:t>
            </a:r>
            <a:r>
              <a:rPr lang="de-AT" sz="3200" dirty="0"/>
              <a:t> World </a:t>
            </a:r>
            <a:r>
              <a:rPr lang="de-AT" sz="3200" dirty="0" err="1"/>
              <a:t>Congress</a:t>
            </a:r>
            <a:r>
              <a:rPr lang="de-AT" sz="3200" dirty="0"/>
              <a:t/>
            </a:r>
            <a:br>
              <a:rPr lang="de-AT" sz="3200" dirty="0"/>
            </a:br>
            <a:r>
              <a:rPr lang="de-AT" sz="3200" dirty="0"/>
              <a:t>Munich, Germany</a:t>
            </a:r>
            <a:br>
              <a:rPr lang="de-AT" sz="3200" dirty="0"/>
            </a:br>
            <a:r>
              <a:rPr lang="de-AT" sz="2400" b="0" dirty="0"/>
              <a:t>20 </a:t>
            </a:r>
            <a:r>
              <a:rPr lang="de-AT" sz="2400" b="0" dirty="0" err="1"/>
              <a:t>member</a:t>
            </a:r>
            <a:r>
              <a:rPr lang="de-AT" sz="2400" b="0" dirty="0"/>
              <a:t> countries </a:t>
            </a:r>
            <a:r>
              <a:rPr lang="de-AT" sz="2400" b="0" dirty="0" err="1"/>
              <a:t>Greetings</a:t>
            </a:r>
            <a:r>
              <a:rPr lang="de-AT" sz="2400" b="0" dirty="0"/>
              <a:t> </a:t>
            </a:r>
            <a:r>
              <a:rPr lang="de-AT" sz="2400" b="0" dirty="0" err="1"/>
              <a:t>from</a:t>
            </a:r>
            <a:r>
              <a:rPr lang="de-AT" sz="2400" b="0" dirty="0"/>
              <a:t> China</a:t>
            </a:r>
            <a:endParaRPr lang="de-AT" b="0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4A1D4F8D-9899-7C14-CF6E-74EEE6938843}"/>
              </a:ext>
            </a:extLst>
          </p:cNvPr>
          <p:cNvSpPr txBox="1"/>
          <p:nvPr/>
        </p:nvSpPr>
        <p:spPr>
          <a:xfrm>
            <a:off x="333872" y="1700808"/>
            <a:ext cx="288032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de-AT" sz="800" dirty="0">
              <a:ea typeface="+mj-ea"/>
              <a:cs typeface="+mj-cs"/>
            </a:endParaRPr>
          </a:p>
          <a:p>
            <a:r>
              <a:rPr lang="de-AT" sz="2300" u="sng" dirty="0">
                <a:ea typeface="+mj-ea"/>
                <a:cs typeface="+mj-cs"/>
              </a:rPr>
              <a:t>New </a:t>
            </a:r>
            <a:r>
              <a:rPr lang="de-AT" sz="2300" u="sng" dirty="0" err="1">
                <a:ea typeface="+mj-ea"/>
                <a:cs typeface="+mj-cs"/>
              </a:rPr>
              <a:t>Presidency</a:t>
            </a:r>
            <a:r>
              <a:rPr lang="de-AT" sz="2300" dirty="0">
                <a:ea typeface="+mj-ea"/>
                <a:cs typeface="+mj-cs"/>
              </a:rPr>
              <a:t>:</a:t>
            </a:r>
          </a:p>
          <a:p>
            <a:r>
              <a:rPr lang="de-AT" sz="2300" dirty="0">
                <a:ea typeface="+mj-ea"/>
                <a:cs typeface="+mj-cs"/>
              </a:rPr>
              <a:t>Dr. </a:t>
            </a:r>
            <a:r>
              <a:rPr lang="de-AT" sz="2300" dirty="0" err="1">
                <a:ea typeface="+mj-ea"/>
                <a:cs typeface="+mj-cs"/>
              </a:rPr>
              <a:t>Föger</a:t>
            </a:r>
            <a:r>
              <a:rPr lang="de-AT" sz="2300" dirty="0">
                <a:ea typeface="+mj-ea"/>
                <a:cs typeface="+mj-cs"/>
              </a:rPr>
              <a:t>, AT</a:t>
            </a:r>
            <a:br>
              <a:rPr lang="de-AT" sz="2300" dirty="0">
                <a:ea typeface="+mj-ea"/>
                <a:cs typeface="+mj-cs"/>
              </a:rPr>
            </a:br>
            <a:r>
              <a:rPr lang="de-AT" sz="2300" dirty="0">
                <a:ea typeface="+mj-ea"/>
                <a:cs typeface="+mj-cs"/>
              </a:rPr>
              <a:t>Lloyd Powell, USA</a:t>
            </a:r>
            <a:br>
              <a:rPr lang="de-AT" sz="2300" dirty="0">
                <a:ea typeface="+mj-ea"/>
                <a:cs typeface="+mj-cs"/>
              </a:rPr>
            </a:br>
            <a:r>
              <a:rPr lang="de-AT" sz="2300" dirty="0">
                <a:ea typeface="+mj-ea"/>
                <a:cs typeface="+mj-cs"/>
              </a:rPr>
              <a:t>Peter </a:t>
            </a:r>
            <a:r>
              <a:rPr lang="de-AT" sz="2300" dirty="0" err="1">
                <a:ea typeface="+mj-ea"/>
                <a:cs typeface="+mj-cs"/>
              </a:rPr>
              <a:t>Massmann</a:t>
            </a:r>
            <a:r>
              <a:rPr lang="de-AT" sz="2300" dirty="0">
                <a:ea typeface="+mj-ea"/>
                <a:cs typeface="+mj-cs"/>
              </a:rPr>
              <a:t>, RSA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6E275329-20C2-D77D-DBBA-4D5733E294E2}"/>
              </a:ext>
            </a:extLst>
          </p:cNvPr>
          <p:cNvSpPr txBox="1"/>
          <p:nvPr/>
        </p:nvSpPr>
        <p:spPr>
          <a:xfrm>
            <a:off x="539552" y="4149080"/>
            <a:ext cx="8352928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2300" u="sng" dirty="0"/>
              <a:t>Topics: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AT" sz="2300" dirty="0" err="1"/>
              <a:t>Breed</a:t>
            </a:r>
            <a:r>
              <a:rPr lang="de-AT" sz="2300" dirty="0"/>
              <a:t> </a:t>
            </a:r>
            <a:r>
              <a:rPr lang="de-AT" sz="2300" dirty="0" err="1"/>
              <a:t>development</a:t>
            </a:r>
            <a:r>
              <a:rPr lang="de-AT" sz="2300" dirty="0"/>
              <a:t> and </a:t>
            </a:r>
            <a:r>
              <a:rPr lang="de-AT" sz="2300" dirty="0" err="1"/>
              <a:t>promotion</a:t>
            </a:r>
            <a:endParaRPr lang="de-AT" sz="23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AT" sz="2300" dirty="0" err="1"/>
              <a:t>Breeding</a:t>
            </a:r>
            <a:r>
              <a:rPr lang="de-AT" sz="2300" dirty="0"/>
              <a:t> </a:t>
            </a:r>
            <a:r>
              <a:rPr lang="de-AT" sz="2300" dirty="0" err="1"/>
              <a:t>technique</a:t>
            </a:r>
            <a:endParaRPr lang="de-AT" sz="23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AT" sz="2300" dirty="0"/>
              <a:t>Linear type </a:t>
            </a:r>
            <a:r>
              <a:rPr lang="de-AT" sz="2300" dirty="0" err="1"/>
              <a:t>description</a:t>
            </a:r>
            <a:r>
              <a:rPr lang="de-AT" sz="2300" dirty="0"/>
              <a:t> </a:t>
            </a:r>
            <a:r>
              <a:rPr lang="de-AT" sz="2300" dirty="0" err="1"/>
              <a:t>with</a:t>
            </a:r>
            <a:r>
              <a:rPr lang="de-AT" sz="2300" dirty="0"/>
              <a:t> </a:t>
            </a:r>
            <a:r>
              <a:rPr lang="de-AT" sz="2300" dirty="0" err="1"/>
              <a:t>color</a:t>
            </a:r>
            <a:r>
              <a:rPr lang="de-AT" sz="2300" dirty="0"/>
              <a:t> </a:t>
            </a:r>
            <a:r>
              <a:rPr lang="de-AT" sz="2300" dirty="0" err="1"/>
              <a:t>description</a:t>
            </a:r>
            <a:endParaRPr lang="de-AT" sz="2300" dirty="0"/>
          </a:p>
        </p:txBody>
      </p:sp>
      <p:pic>
        <p:nvPicPr>
          <p:cNvPr id="7" name="Grafik 6" descr="Ein Bild, das Menschliches Gesicht, Mann, Vorderkopf, Porträt enthält.&#10;&#10;Automatisch generierte Beschreibung">
            <a:extLst>
              <a:ext uri="{FF2B5EF4-FFF2-40B4-BE49-F238E27FC236}">
                <a16:creationId xmlns:a16="http://schemas.microsoft.com/office/drawing/2014/main" xmlns="" id="{BCA2A3FA-E5EB-2D4F-9DFF-8D51FF51C7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9" t="2767" r="5254" b="26456"/>
          <a:stretch/>
        </p:blipFill>
        <p:spPr>
          <a:xfrm>
            <a:off x="3563888" y="1934834"/>
            <a:ext cx="1675899" cy="2070230"/>
          </a:xfrm>
          <a:prstGeom prst="rect">
            <a:avLst/>
          </a:prstGeom>
        </p:spPr>
      </p:pic>
      <p:pic>
        <p:nvPicPr>
          <p:cNvPr id="4" name="Grafik 3" descr="Ein Bild, das Person, Kleidung, Menschliches Gesicht, Anzug enthält.&#10;&#10;Automatisch generierte Beschreibung">
            <a:extLst>
              <a:ext uri="{FF2B5EF4-FFF2-40B4-BE49-F238E27FC236}">
                <a16:creationId xmlns:a16="http://schemas.microsoft.com/office/drawing/2014/main" xmlns="" id="{4EDF4761-4DC5-B632-65B7-51F01C8722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51"/>
          <a:stretch/>
        </p:blipFill>
        <p:spPr>
          <a:xfrm>
            <a:off x="5364089" y="1932037"/>
            <a:ext cx="1648322" cy="2061984"/>
          </a:xfrm>
          <a:prstGeom prst="rect">
            <a:avLst/>
          </a:prstGeom>
        </p:spPr>
      </p:pic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xmlns="" id="{405FCAD3-4646-55F9-CE9C-2D91EB290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30888" y="6356350"/>
            <a:ext cx="2133600" cy="365125"/>
          </a:xfrm>
        </p:spPr>
        <p:txBody>
          <a:bodyPr/>
          <a:lstStyle/>
          <a:p>
            <a:fld id="{18A988C3-9EEE-4562-89BA-8F7BA19C5856}" type="slidenum">
              <a:rPr lang="de-AT" smtClean="0"/>
              <a:t>11</a:t>
            </a:fld>
            <a:endParaRPr lang="de-AT" dirty="0"/>
          </a:p>
        </p:txBody>
      </p:sp>
      <p:pic>
        <p:nvPicPr>
          <p:cNvPr id="3" name="Picture 2" descr="Dr. Claus-Peter Massmann ist ehemaliger Generalmanager der Simmental/Simbra Cattle Breeders’ Society of Southern Africa und Fleckvieh-Zuchtexperte.">
            <a:extLst>
              <a:ext uri="{FF2B5EF4-FFF2-40B4-BE49-F238E27FC236}">
                <a16:creationId xmlns:a16="http://schemas.microsoft.com/office/drawing/2014/main" xmlns="" id="{F72568E5-D79B-56C8-8DE2-05ADB7E76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284" y="1933668"/>
            <a:ext cx="1713187" cy="2060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605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9E479848-A6F2-6077-5B0F-C718E19C4B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" t="50414" r="8620" b="4945"/>
          <a:stretch/>
        </p:blipFill>
        <p:spPr bwMode="auto">
          <a:xfrm>
            <a:off x="4407074" y="2086549"/>
            <a:ext cx="4605064" cy="311266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="" id="{A3BDD3BA-B57F-4035-89B0-CF78498CF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32" y="274638"/>
            <a:ext cx="7704856" cy="1143000"/>
          </a:xfrm>
        </p:spPr>
        <p:txBody>
          <a:bodyPr/>
          <a:lstStyle/>
          <a:p>
            <a:r>
              <a:rPr lang="de-AT" sz="3200" dirty="0"/>
              <a:t>1990: 8</a:t>
            </a:r>
            <a:r>
              <a:rPr lang="de-AT" sz="3200" baseline="30000" dirty="0"/>
              <a:t>th</a:t>
            </a:r>
            <a:r>
              <a:rPr lang="de-AT" sz="3200" dirty="0"/>
              <a:t> World </a:t>
            </a:r>
            <a:r>
              <a:rPr lang="de-AT" sz="3200" dirty="0" err="1"/>
              <a:t>CongressLausanne</a:t>
            </a:r>
            <a:r>
              <a:rPr lang="de-AT" sz="3200" dirty="0"/>
              <a:t>, </a:t>
            </a:r>
            <a:r>
              <a:rPr lang="de-AT" sz="3200" dirty="0" err="1"/>
              <a:t>Switzerland</a:t>
            </a:r>
            <a:r>
              <a:rPr lang="de-AT" sz="3200" dirty="0"/>
              <a:t/>
            </a:r>
            <a:br>
              <a:rPr lang="de-AT" sz="3200" dirty="0"/>
            </a:br>
            <a:r>
              <a:rPr lang="de-AT" sz="2400" b="0" dirty="0"/>
              <a:t>20 </a:t>
            </a:r>
            <a:r>
              <a:rPr lang="de-AT" sz="2400" b="0" dirty="0" err="1"/>
              <a:t>member</a:t>
            </a:r>
            <a:r>
              <a:rPr lang="de-AT" sz="2400" b="0" dirty="0"/>
              <a:t> countries 5 </a:t>
            </a:r>
            <a:r>
              <a:rPr lang="de-AT" sz="2400" b="0" dirty="0" err="1"/>
              <a:t>new</a:t>
            </a:r>
            <a:r>
              <a:rPr lang="de-AT" sz="2400" b="0" dirty="0"/>
              <a:t> countries </a:t>
            </a:r>
            <a:r>
              <a:rPr lang="de-AT" sz="2400" b="0" dirty="0" err="1"/>
              <a:t>join</a:t>
            </a:r>
            <a:endParaRPr lang="de-AT" b="0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4A1D4F8D-9899-7C14-CF6E-74EEE6938843}"/>
              </a:ext>
            </a:extLst>
          </p:cNvPr>
          <p:cNvSpPr txBox="1"/>
          <p:nvPr/>
        </p:nvSpPr>
        <p:spPr>
          <a:xfrm>
            <a:off x="392088" y="1699305"/>
            <a:ext cx="417646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1000" dirty="0">
                <a:solidFill>
                  <a:srgbClr val="00B050"/>
                </a:solidFill>
              </a:rPr>
              <a:t/>
            </a:r>
            <a:br>
              <a:rPr lang="de-AT" sz="1000" dirty="0">
                <a:solidFill>
                  <a:srgbClr val="00B050"/>
                </a:solidFill>
              </a:rPr>
            </a:br>
            <a:r>
              <a:rPr lang="de-AT" sz="2300" u="sng" dirty="0">
                <a:ea typeface="+mj-ea"/>
                <a:cs typeface="+mj-cs"/>
              </a:rPr>
              <a:t>New </a:t>
            </a:r>
            <a:r>
              <a:rPr lang="de-AT" sz="2300" u="sng" dirty="0" err="1">
                <a:ea typeface="+mj-ea"/>
                <a:cs typeface="+mj-cs"/>
              </a:rPr>
              <a:t>Secretary</a:t>
            </a:r>
            <a:r>
              <a:rPr lang="de-AT" sz="2300" u="sng" dirty="0">
                <a:ea typeface="+mj-ea"/>
                <a:cs typeface="+mj-cs"/>
              </a:rPr>
              <a:t> General</a:t>
            </a:r>
            <a:r>
              <a:rPr lang="de-AT" sz="2300" dirty="0">
                <a:ea typeface="+mj-ea"/>
                <a:cs typeface="+mj-cs"/>
              </a:rPr>
              <a:t>:</a:t>
            </a:r>
          </a:p>
          <a:p>
            <a:r>
              <a:rPr lang="de-AT" sz="2300" dirty="0">
                <a:ea typeface="+mj-ea"/>
                <a:cs typeface="+mj-cs"/>
              </a:rPr>
              <a:t>Niklaus </a:t>
            </a:r>
            <a:r>
              <a:rPr lang="de-AT" sz="2300" dirty="0" err="1">
                <a:ea typeface="+mj-ea"/>
                <a:cs typeface="+mj-cs"/>
              </a:rPr>
              <a:t>Flückiger</a:t>
            </a:r>
            <a:endParaRPr lang="de-AT" sz="2300" dirty="0">
              <a:ea typeface="+mj-ea"/>
              <a:cs typeface="+mj-cs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6E275329-20C2-D77D-DBBA-4D5733E294E2}"/>
              </a:ext>
            </a:extLst>
          </p:cNvPr>
          <p:cNvSpPr txBox="1"/>
          <p:nvPr/>
        </p:nvSpPr>
        <p:spPr>
          <a:xfrm>
            <a:off x="392088" y="2856017"/>
            <a:ext cx="404423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2400" dirty="0"/>
              <a:t>The </a:t>
            </a:r>
            <a:r>
              <a:rPr lang="de-AT" sz="2400" dirty="0" err="1"/>
              <a:t>now</a:t>
            </a:r>
            <a:r>
              <a:rPr lang="de-AT" sz="2400" dirty="0"/>
              <a:t> 4 </a:t>
            </a:r>
            <a:r>
              <a:rPr lang="de-AT" sz="2400" dirty="0" err="1"/>
              <a:t>working</a:t>
            </a:r>
            <a:r>
              <a:rPr lang="de-AT" sz="2400" dirty="0"/>
              <a:t> </a:t>
            </a:r>
            <a:r>
              <a:rPr lang="de-AT" sz="2400" dirty="0" err="1"/>
              <a:t>groups</a:t>
            </a:r>
            <a:r>
              <a:rPr lang="de-AT" sz="2400" dirty="0"/>
              <a:t> </a:t>
            </a:r>
            <a:r>
              <a:rPr lang="de-AT" sz="2400" dirty="0" err="1"/>
              <a:t>meet</a:t>
            </a:r>
            <a:r>
              <a:rPr lang="de-AT" sz="24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AT" sz="2400" dirty="0" err="1"/>
              <a:t>Finances</a:t>
            </a:r>
            <a:r>
              <a:rPr lang="de-AT" sz="2400" dirty="0"/>
              <a:t> and </a:t>
            </a:r>
            <a:r>
              <a:rPr lang="de-AT" sz="2400" dirty="0" err="1"/>
              <a:t>membership</a:t>
            </a:r>
            <a:endParaRPr lang="de-A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AT" sz="2400" dirty="0" err="1"/>
              <a:t>Breed</a:t>
            </a:r>
            <a:r>
              <a:rPr lang="de-AT" sz="2400" dirty="0"/>
              <a:t> </a:t>
            </a:r>
            <a:r>
              <a:rPr lang="de-AT" sz="2400" dirty="0" err="1"/>
              <a:t>development</a:t>
            </a:r>
            <a:r>
              <a:rPr lang="de-AT" sz="2400" dirty="0"/>
              <a:t> and </a:t>
            </a:r>
            <a:r>
              <a:rPr lang="de-AT" sz="2400" dirty="0" err="1"/>
              <a:t>promotion</a:t>
            </a:r>
            <a:endParaRPr lang="de-A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AT" sz="2400" dirty="0" err="1"/>
              <a:t>Breeding</a:t>
            </a:r>
            <a:r>
              <a:rPr lang="de-AT" sz="2400" dirty="0"/>
              <a:t> </a:t>
            </a:r>
            <a:r>
              <a:rPr lang="de-AT" sz="2400" dirty="0" err="1"/>
              <a:t>technology</a:t>
            </a:r>
            <a:endParaRPr lang="de-A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AT" sz="2400" dirty="0"/>
              <a:t>Beef </a:t>
            </a:r>
            <a:r>
              <a:rPr lang="de-AT" sz="2400" dirty="0" err="1"/>
              <a:t>production</a:t>
            </a:r>
            <a:endParaRPr lang="de-AT" sz="1000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62C5FAD4-B5E2-E09B-1FE6-896D2629C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30888" y="6356350"/>
            <a:ext cx="2133600" cy="365125"/>
          </a:xfrm>
        </p:spPr>
        <p:txBody>
          <a:bodyPr/>
          <a:lstStyle/>
          <a:p>
            <a:fld id="{18A988C3-9EEE-4562-89BA-8F7BA19C5856}" type="slidenum">
              <a:rPr lang="de-AT" smtClean="0"/>
              <a:t>12</a:t>
            </a:fld>
            <a:endParaRPr lang="de-AT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BABE0E6F-7384-5AAC-BE1B-9A461E4606F7}"/>
              </a:ext>
            </a:extLst>
          </p:cNvPr>
          <p:cNvSpPr txBox="1"/>
          <p:nvPr/>
        </p:nvSpPr>
        <p:spPr>
          <a:xfrm>
            <a:off x="362836" y="5868129"/>
            <a:ext cx="86782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dirty="0"/>
              <a:t>The Swiss Simmental Cattle </a:t>
            </a:r>
            <a:r>
              <a:rPr lang="de-AT" sz="2400" dirty="0" err="1"/>
              <a:t>Breeders</a:t>
            </a:r>
            <a:r>
              <a:rPr lang="de-AT" sz="2400" dirty="0"/>
              <a:t>' </a:t>
            </a:r>
            <a:r>
              <a:rPr lang="de-AT" sz="2400" dirty="0" err="1"/>
              <a:t>Association</a:t>
            </a:r>
            <a:r>
              <a:rPr lang="de-AT" sz="2400" dirty="0"/>
              <a:t> </a:t>
            </a:r>
            <a:r>
              <a:rPr lang="de-AT" sz="2400" dirty="0" err="1"/>
              <a:t>celebrates</a:t>
            </a:r>
            <a:r>
              <a:rPr lang="de-AT" sz="2400" dirty="0"/>
              <a:t> 100 </a:t>
            </a:r>
            <a:r>
              <a:rPr lang="de-AT" sz="2400" dirty="0" err="1"/>
              <a:t>years</a:t>
            </a:r>
            <a:r>
              <a:rPr lang="de-AT" sz="2400" dirty="0"/>
              <a:t> </a:t>
            </a:r>
            <a:r>
              <a:rPr lang="de-AT" sz="2400" dirty="0" err="1"/>
              <a:t>of</a:t>
            </a:r>
            <a:r>
              <a:rPr lang="de-AT" sz="2400" dirty="0"/>
              <a:t> </a:t>
            </a:r>
            <a:r>
              <a:rPr lang="de-AT" sz="2400" dirty="0" err="1"/>
              <a:t>existence</a:t>
            </a:r>
            <a:r>
              <a:rPr lang="de-AT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0346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1">
            <a:extLst>
              <a:ext uri="{FF2B5EF4-FFF2-40B4-BE49-F238E27FC236}">
                <a16:creationId xmlns:a16="http://schemas.microsoft.com/office/drawing/2014/main" xmlns="" id="{ADD87509-7660-B209-0FEF-E29D84E04A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55" r="8904"/>
          <a:stretch/>
        </p:blipFill>
        <p:spPr bwMode="auto">
          <a:xfrm>
            <a:off x="5120764" y="3098068"/>
            <a:ext cx="3708279" cy="24156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="" id="{A3BDD3BA-B57F-4035-89B0-CF78498CF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872" y="274638"/>
            <a:ext cx="8702624" cy="1143000"/>
          </a:xfrm>
        </p:spPr>
        <p:txBody>
          <a:bodyPr/>
          <a:lstStyle/>
          <a:p>
            <a:r>
              <a:rPr lang="de-AT" sz="3200" dirty="0"/>
              <a:t>1992: 9</a:t>
            </a:r>
            <a:r>
              <a:rPr lang="de-AT" sz="3200" baseline="30000" dirty="0"/>
              <a:t>th</a:t>
            </a:r>
            <a:r>
              <a:rPr lang="de-AT" sz="3200" dirty="0"/>
              <a:t> World </a:t>
            </a:r>
            <a:r>
              <a:rPr lang="de-AT" sz="3200" dirty="0" err="1"/>
              <a:t>CongressDallas</a:t>
            </a:r>
            <a:r>
              <a:rPr lang="de-AT" sz="3200" dirty="0"/>
              <a:t>, Texas </a:t>
            </a:r>
            <a:br>
              <a:rPr lang="de-AT" sz="3200" dirty="0"/>
            </a:br>
            <a:r>
              <a:rPr lang="de-AT" sz="2400" b="0" dirty="0"/>
              <a:t>4 </a:t>
            </a:r>
            <a:r>
              <a:rPr lang="de-AT" sz="2400" b="0" dirty="0" err="1"/>
              <a:t>new</a:t>
            </a:r>
            <a:r>
              <a:rPr lang="de-AT" sz="2400" b="0" dirty="0"/>
              <a:t> </a:t>
            </a:r>
            <a:r>
              <a:rPr lang="de-AT" sz="2400" b="0" dirty="0" err="1"/>
              <a:t>member</a:t>
            </a:r>
            <a:r>
              <a:rPr lang="de-AT" sz="2400" b="0" dirty="0"/>
              <a:t> countries, </a:t>
            </a:r>
            <a:r>
              <a:rPr lang="de-AT" sz="2400" b="0" dirty="0" err="1"/>
              <a:t>bringing</a:t>
            </a:r>
            <a:r>
              <a:rPr lang="de-AT" sz="2400" b="0" dirty="0"/>
              <a:t> </a:t>
            </a:r>
            <a:r>
              <a:rPr lang="de-AT" sz="2400" b="0" dirty="0" err="1"/>
              <a:t>the</a:t>
            </a:r>
            <a:r>
              <a:rPr lang="de-AT" sz="2400" b="0" dirty="0"/>
              <a:t> total </a:t>
            </a:r>
            <a:r>
              <a:rPr lang="de-AT" sz="2400" b="0" dirty="0" err="1"/>
              <a:t>to</a:t>
            </a:r>
            <a:r>
              <a:rPr lang="de-AT" sz="2400" b="0" dirty="0"/>
              <a:t> 29</a:t>
            </a:r>
            <a:endParaRPr lang="de-AT" sz="2800" b="0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4A1D4F8D-9899-7C14-CF6E-74EEE6938843}"/>
              </a:ext>
            </a:extLst>
          </p:cNvPr>
          <p:cNvSpPr txBox="1"/>
          <p:nvPr/>
        </p:nvSpPr>
        <p:spPr>
          <a:xfrm>
            <a:off x="539552" y="1628800"/>
            <a:ext cx="835292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de-AT" sz="800" b="1" dirty="0">
              <a:solidFill>
                <a:schemeClr val="bg1"/>
              </a:solidFill>
              <a:ea typeface="+mj-ea"/>
              <a:cs typeface="+mj-cs"/>
            </a:endParaRPr>
          </a:p>
          <a:p>
            <a:r>
              <a:rPr lang="de-AT" sz="2300" b="1" u="sng" dirty="0">
                <a:solidFill>
                  <a:srgbClr val="B27C40"/>
                </a:solidFill>
                <a:ea typeface="+mj-ea"/>
                <a:cs typeface="+mj-cs"/>
              </a:rPr>
              <a:t>New </a:t>
            </a:r>
            <a:r>
              <a:rPr lang="de-AT" sz="2300" b="1" u="sng" dirty="0" err="1">
                <a:solidFill>
                  <a:srgbClr val="B27C40"/>
                </a:solidFill>
                <a:ea typeface="+mj-ea"/>
                <a:cs typeface="+mj-cs"/>
              </a:rPr>
              <a:t>Presidency</a:t>
            </a:r>
            <a:r>
              <a:rPr lang="de-AT" sz="2300" b="1" dirty="0">
                <a:solidFill>
                  <a:srgbClr val="B27C40"/>
                </a:solidFill>
                <a:ea typeface="+mj-ea"/>
                <a:cs typeface="+mj-cs"/>
              </a:rPr>
              <a:t>:</a:t>
            </a:r>
          </a:p>
          <a:p>
            <a:r>
              <a:rPr lang="de-AT" sz="2300" b="1" dirty="0">
                <a:solidFill>
                  <a:srgbClr val="B27C40"/>
                </a:solidFill>
                <a:ea typeface="+mj-ea"/>
                <a:cs typeface="+mj-cs"/>
              </a:rPr>
              <a:t>George Anderson, UK; Hugo Valentin, IT; Brian Kitchen, US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6E275329-20C2-D77D-DBBA-4D5733E294E2}"/>
              </a:ext>
            </a:extLst>
          </p:cNvPr>
          <p:cNvSpPr txBox="1"/>
          <p:nvPr/>
        </p:nvSpPr>
        <p:spPr>
          <a:xfrm>
            <a:off x="179512" y="2763292"/>
            <a:ext cx="5328592" cy="35317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AT" sz="2400" dirty="0" err="1">
                <a:solidFill>
                  <a:srgbClr val="B57829"/>
                </a:solidFill>
              </a:rPr>
              <a:t>Spanish</a:t>
            </a:r>
            <a:r>
              <a:rPr lang="de-AT" sz="2400" dirty="0">
                <a:solidFill>
                  <a:srgbClr val="B57829"/>
                </a:solidFill>
              </a:rPr>
              <a:t> </a:t>
            </a:r>
            <a:r>
              <a:rPr lang="de-AT" sz="2400" dirty="0" err="1">
                <a:solidFill>
                  <a:srgbClr val="B57829"/>
                </a:solidFill>
              </a:rPr>
              <a:t>becomes</a:t>
            </a:r>
            <a:r>
              <a:rPr lang="de-AT" sz="2400" dirty="0">
                <a:solidFill>
                  <a:srgbClr val="B57829"/>
                </a:solidFill>
              </a:rPr>
              <a:t> 4th </a:t>
            </a:r>
            <a:r>
              <a:rPr lang="de-AT" sz="2400" dirty="0" err="1">
                <a:solidFill>
                  <a:srgbClr val="B57829"/>
                </a:solidFill>
              </a:rPr>
              <a:t>congress</a:t>
            </a:r>
            <a:r>
              <a:rPr lang="de-AT" sz="2400" dirty="0">
                <a:solidFill>
                  <a:srgbClr val="B57829"/>
                </a:solidFill>
              </a:rPr>
              <a:t> </a:t>
            </a:r>
            <a:r>
              <a:rPr lang="de-AT" sz="2400" dirty="0" err="1">
                <a:solidFill>
                  <a:srgbClr val="B57829"/>
                </a:solidFill>
              </a:rPr>
              <a:t>language</a:t>
            </a:r>
            <a:endParaRPr lang="de-AT" sz="2400" dirty="0">
              <a:solidFill>
                <a:srgbClr val="B57829"/>
              </a:solidFill>
            </a:endParaRP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AT" sz="2400" dirty="0">
                <a:solidFill>
                  <a:srgbClr val="B57829"/>
                </a:solidFill>
              </a:rPr>
              <a:t>Survey </a:t>
            </a:r>
            <a:r>
              <a:rPr lang="de-AT" sz="2400" dirty="0" err="1">
                <a:solidFill>
                  <a:srgbClr val="B57829"/>
                </a:solidFill>
              </a:rPr>
              <a:t>results</a:t>
            </a:r>
            <a:r>
              <a:rPr lang="de-AT" sz="2400" dirty="0">
                <a:solidFill>
                  <a:srgbClr val="B57829"/>
                </a:solidFill>
              </a:rPr>
              <a:t>: 105,862 </a:t>
            </a:r>
            <a:r>
              <a:rPr lang="de-AT" sz="2400" dirty="0" err="1">
                <a:solidFill>
                  <a:srgbClr val="B57829"/>
                </a:solidFill>
              </a:rPr>
              <a:t>farms</a:t>
            </a:r>
            <a:r>
              <a:rPr lang="de-AT" sz="2400" dirty="0">
                <a:solidFill>
                  <a:srgbClr val="B57829"/>
                </a:solidFill>
              </a:rPr>
              <a:t>, 18 </a:t>
            </a:r>
            <a:r>
              <a:rPr lang="de-AT" sz="2400" dirty="0" err="1">
                <a:solidFill>
                  <a:srgbClr val="B57829"/>
                </a:solidFill>
              </a:rPr>
              <a:t>million</a:t>
            </a:r>
            <a:r>
              <a:rPr lang="de-AT" sz="2400" dirty="0">
                <a:solidFill>
                  <a:srgbClr val="B57829"/>
                </a:solidFill>
              </a:rPr>
              <a:t> Simmental </a:t>
            </a:r>
            <a:r>
              <a:rPr lang="de-AT" sz="2400" dirty="0" err="1">
                <a:solidFill>
                  <a:srgbClr val="B57829"/>
                </a:solidFill>
              </a:rPr>
              <a:t>cattle</a:t>
            </a:r>
            <a:r>
              <a:rPr lang="de-AT" sz="2400" dirty="0">
                <a:solidFill>
                  <a:srgbClr val="B57829"/>
                </a:solidFill>
              </a:rPr>
              <a:t> in </a:t>
            </a:r>
            <a:r>
              <a:rPr lang="de-AT" sz="2400" dirty="0" err="1">
                <a:solidFill>
                  <a:srgbClr val="B57829"/>
                </a:solidFill>
              </a:rPr>
              <a:t>the</a:t>
            </a:r>
            <a:r>
              <a:rPr lang="de-AT" sz="2400" dirty="0">
                <a:solidFill>
                  <a:srgbClr val="B57829"/>
                </a:solidFill>
              </a:rPr>
              <a:t> 25 </a:t>
            </a:r>
            <a:r>
              <a:rPr lang="de-AT" sz="2400" dirty="0" err="1">
                <a:solidFill>
                  <a:srgbClr val="B57829"/>
                </a:solidFill>
              </a:rPr>
              <a:t>member</a:t>
            </a:r>
            <a:r>
              <a:rPr lang="de-AT" sz="2400" dirty="0">
                <a:solidFill>
                  <a:srgbClr val="B57829"/>
                </a:solidFill>
              </a:rPr>
              <a:t> countries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AT" sz="2400" dirty="0" err="1">
                <a:solidFill>
                  <a:srgbClr val="B57829"/>
                </a:solidFill>
              </a:rPr>
              <a:t>Importance</a:t>
            </a:r>
            <a:r>
              <a:rPr lang="de-AT" sz="2400" dirty="0">
                <a:solidFill>
                  <a:srgbClr val="B57829"/>
                </a:solidFill>
              </a:rPr>
              <a:t> </a:t>
            </a:r>
            <a:r>
              <a:rPr lang="de-AT" sz="2400" dirty="0" err="1">
                <a:solidFill>
                  <a:srgbClr val="B57829"/>
                </a:solidFill>
              </a:rPr>
              <a:t>of</a:t>
            </a:r>
            <a:r>
              <a:rPr lang="de-AT" sz="2400" dirty="0">
                <a:solidFill>
                  <a:srgbClr val="B57829"/>
                </a:solidFill>
              </a:rPr>
              <a:t> </a:t>
            </a:r>
            <a:r>
              <a:rPr lang="de-AT" sz="2400" dirty="0" err="1">
                <a:solidFill>
                  <a:srgbClr val="B57829"/>
                </a:solidFill>
              </a:rPr>
              <a:t>crossbreeding</a:t>
            </a:r>
            <a:r>
              <a:rPr lang="de-AT" sz="2400" dirty="0">
                <a:solidFill>
                  <a:srgbClr val="B57829"/>
                </a:solidFill>
              </a:rPr>
              <a:t> SIMBRA = Simmental x Brahman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AT" sz="2400" dirty="0">
                <a:solidFill>
                  <a:srgbClr val="B57829"/>
                </a:solidFill>
              </a:rPr>
              <a:t>Si-</a:t>
            </a:r>
            <a:r>
              <a:rPr lang="de-AT" sz="2400" dirty="0" err="1">
                <a:solidFill>
                  <a:srgbClr val="B57829"/>
                </a:solidFill>
              </a:rPr>
              <a:t>Fv</a:t>
            </a:r>
            <a:r>
              <a:rPr lang="de-AT" sz="2400" dirty="0">
                <a:solidFill>
                  <a:srgbClr val="B57829"/>
                </a:solidFill>
              </a:rPr>
              <a:t> x Angus - </a:t>
            </a:r>
            <a:r>
              <a:rPr lang="de-AT" sz="2400" dirty="0" err="1">
                <a:solidFill>
                  <a:srgbClr val="B57829"/>
                </a:solidFill>
              </a:rPr>
              <a:t>black</a:t>
            </a:r>
            <a:r>
              <a:rPr lang="de-AT" sz="2400" dirty="0">
                <a:solidFill>
                  <a:srgbClr val="B57829"/>
                </a:solidFill>
              </a:rPr>
              <a:t> </a:t>
            </a:r>
            <a:r>
              <a:rPr lang="de-AT" sz="2400" dirty="0" err="1">
                <a:solidFill>
                  <a:srgbClr val="B57829"/>
                </a:solidFill>
              </a:rPr>
              <a:t>color</a:t>
            </a:r>
            <a:r>
              <a:rPr lang="de-AT" sz="2400" dirty="0">
                <a:solidFill>
                  <a:srgbClr val="B57829"/>
                </a:solidFill>
              </a:rPr>
              <a:t> in Si-</a:t>
            </a:r>
            <a:r>
              <a:rPr lang="de-AT" sz="2400" dirty="0" err="1">
                <a:solidFill>
                  <a:srgbClr val="B57829"/>
                </a:solidFill>
              </a:rPr>
              <a:t>Fv</a:t>
            </a:r>
            <a:r>
              <a:rPr lang="de-AT" sz="2400" dirty="0">
                <a:solidFill>
                  <a:srgbClr val="B57829"/>
                </a:solidFill>
              </a:rPr>
              <a:t> </a:t>
            </a:r>
            <a:r>
              <a:rPr lang="de-AT" sz="2400" dirty="0" err="1">
                <a:solidFill>
                  <a:srgbClr val="B57829"/>
                </a:solidFill>
              </a:rPr>
              <a:t>breeding</a:t>
            </a:r>
            <a:endParaRPr lang="de-AT" sz="2400" dirty="0">
              <a:solidFill>
                <a:srgbClr val="B57829"/>
              </a:solidFill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D8A5C871-E546-D4F5-EB79-5C6D477F3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4904" y="6356350"/>
            <a:ext cx="2133600" cy="365125"/>
          </a:xfrm>
        </p:spPr>
        <p:txBody>
          <a:bodyPr/>
          <a:lstStyle/>
          <a:p>
            <a:fld id="{18A988C3-9EEE-4562-89BA-8F7BA19C5856}" type="slidenum">
              <a:rPr lang="de-AT" smtClean="0"/>
              <a:t>13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190613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A3BDD3BA-B57F-4035-89B0-CF78498CF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274638"/>
            <a:ext cx="8758336" cy="1143000"/>
          </a:xfrm>
        </p:spPr>
        <p:txBody>
          <a:bodyPr/>
          <a:lstStyle/>
          <a:p>
            <a:r>
              <a:rPr lang="de-AT" sz="3200" dirty="0"/>
              <a:t>1994: 10</a:t>
            </a:r>
            <a:r>
              <a:rPr lang="de-AT" sz="3200" baseline="30000" dirty="0"/>
              <a:t>th</a:t>
            </a:r>
            <a:r>
              <a:rPr lang="de-AT" sz="3200" dirty="0"/>
              <a:t> World </a:t>
            </a:r>
            <a:r>
              <a:rPr lang="de-AT" sz="3200" dirty="0" err="1"/>
              <a:t>Congress</a:t>
            </a:r>
            <a:r>
              <a:rPr lang="de-AT" sz="3200" dirty="0"/>
              <a:t> Austria</a:t>
            </a:r>
            <a:br>
              <a:rPr lang="de-AT" sz="3200" dirty="0"/>
            </a:br>
            <a:r>
              <a:rPr lang="de-AT" sz="2400" b="0" dirty="0"/>
              <a:t>25 </a:t>
            </a:r>
            <a:r>
              <a:rPr lang="de-AT" sz="2400" b="0" dirty="0" err="1"/>
              <a:t>of</a:t>
            </a:r>
            <a:r>
              <a:rPr lang="de-AT" sz="2400" b="0" dirty="0"/>
              <a:t> 29 countries </a:t>
            </a:r>
            <a:r>
              <a:rPr lang="de-AT" sz="2400" b="0" dirty="0" err="1"/>
              <a:t>take</a:t>
            </a:r>
            <a:r>
              <a:rPr lang="de-AT" sz="2400" b="0" dirty="0"/>
              <a:t> </a:t>
            </a:r>
            <a:r>
              <a:rPr lang="de-AT" sz="2400" b="0" dirty="0" err="1"/>
              <a:t>part</a:t>
            </a:r>
            <a:endParaRPr lang="de-AT" sz="2800" b="0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4A1D4F8D-9899-7C14-CF6E-74EEE6938843}"/>
              </a:ext>
            </a:extLst>
          </p:cNvPr>
          <p:cNvSpPr txBox="1"/>
          <p:nvPr/>
        </p:nvSpPr>
        <p:spPr>
          <a:xfrm>
            <a:off x="210691" y="1629080"/>
            <a:ext cx="5904656" cy="5693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de-AT" sz="800" dirty="0">
              <a:ea typeface="+mj-ea"/>
              <a:cs typeface="+mj-cs"/>
            </a:endParaRPr>
          </a:p>
          <a:p>
            <a:r>
              <a:rPr lang="de-AT" sz="2300" u="sng" dirty="0">
                <a:ea typeface="+mj-ea"/>
                <a:cs typeface="+mj-cs"/>
              </a:rPr>
              <a:t>New 2nd </a:t>
            </a:r>
            <a:r>
              <a:rPr lang="de-AT" sz="2300" u="sng" dirty="0" err="1">
                <a:ea typeface="+mj-ea"/>
                <a:cs typeface="+mj-cs"/>
              </a:rPr>
              <a:t>Vice-president</a:t>
            </a:r>
            <a:r>
              <a:rPr lang="de-AT" sz="2300" dirty="0">
                <a:ea typeface="+mj-ea"/>
                <a:cs typeface="+mj-cs"/>
              </a:rPr>
              <a:t>: Andreas Weil, ARG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6E275329-20C2-D77D-DBBA-4D5733E294E2}"/>
              </a:ext>
            </a:extLst>
          </p:cNvPr>
          <p:cNvSpPr txBox="1"/>
          <p:nvPr/>
        </p:nvSpPr>
        <p:spPr>
          <a:xfrm>
            <a:off x="226050" y="2375394"/>
            <a:ext cx="5904656" cy="25699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2300" u="sng" dirty="0"/>
              <a:t>Topics: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AT" sz="2300" dirty="0" err="1"/>
              <a:t>Breed</a:t>
            </a:r>
            <a:r>
              <a:rPr lang="de-AT" sz="2300" dirty="0"/>
              <a:t> </a:t>
            </a:r>
            <a:r>
              <a:rPr lang="de-AT" sz="2300" dirty="0" err="1"/>
              <a:t>standard</a:t>
            </a:r>
            <a:r>
              <a:rPr lang="de-AT" sz="2300" dirty="0"/>
              <a:t> </a:t>
            </a:r>
            <a:r>
              <a:rPr lang="de-AT" sz="2300" dirty="0" err="1"/>
              <a:t>must</a:t>
            </a:r>
            <a:r>
              <a:rPr lang="de-AT" sz="2300" dirty="0"/>
              <a:t> </a:t>
            </a:r>
            <a:r>
              <a:rPr lang="de-AT" sz="2300" dirty="0" err="1"/>
              <a:t>be</a:t>
            </a:r>
            <a:r>
              <a:rPr lang="de-AT" sz="2300" dirty="0"/>
              <a:t> </a:t>
            </a:r>
            <a:r>
              <a:rPr lang="de-AT" sz="2300" dirty="0" err="1"/>
              <a:t>documented</a:t>
            </a:r>
            <a:r>
              <a:rPr lang="de-AT" sz="2300" dirty="0"/>
              <a:t> </a:t>
            </a:r>
            <a:r>
              <a:rPr lang="de-AT" sz="2300" dirty="0" err="1"/>
              <a:t>for</a:t>
            </a:r>
            <a:r>
              <a:rPr lang="de-AT" sz="2300" dirty="0"/>
              <a:t> Si-</a:t>
            </a:r>
            <a:r>
              <a:rPr lang="de-AT" sz="2300" dirty="0" err="1"/>
              <a:t>Fv</a:t>
            </a:r>
            <a:r>
              <a:rPr lang="de-AT" sz="2300" dirty="0"/>
              <a:t>: </a:t>
            </a:r>
            <a:r>
              <a:rPr lang="de-AT" sz="2300" dirty="0" err="1"/>
              <a:t>origin</a:t>
            </a:r>
            <a:r>
              <a:rPr lang="de-AT" sz="2300" dirty="0"/>
              <a:t>, </a:t>
            </a:r>
            <a:r>
              <a:rPr lang="de-AT" sz="2300" dirty="0" err="1"/>
              <a:t>basic</a:t>
            </a:r>
            <a:r>
              <a:rPr lang="de-AT" sz="2300" dirty="0"/>
              <a:t> </a:t>
            </a:r>
            <a:r>
              <a:rPr lang="de-AT" sz="2300" dirty="0" err="1"/>
              <a:t>coloration</a:t>
            </a:r>
            <a:r>
              <a:rPr lang="de-AT" sz="2300" dirty="0"/>
              <a:t>, </a:t>
            </a:r>
            <a:r>
              <a:rPr lang="de-AT" sz="2300" dirty="0" err="1"/>
              <a:t>color</a:t>
            </a:r>
            <a:r>
              <a:rPr lang="de-AT" sz="2300" dirty="0"/>
              <a:t> </a:t>
            </a:r>
            <a:r>
              <a:rPr lang="de-AT" sz="2300" dirty="0" err="1"/>
              <a:t>distribution</a:t>
            </a:r>
            <a:r>
              <a:rPr lang="de-AT" sz="2300" dirty="0"/>
              <a:t>, </a:t>
            </a:r>
            <a:r>
              <a:rPr lang="de-AT" sz="2300" dirty="0" err="1"/>
              <a:t>secondary</a:t>
            </a:r>
            <a:r>
              <a:rPr lang="de-AT" sz="2300" dirty="0"/>
              <a:t> </a:t>
            </a:r>
            <a:r>
              <a:rPr lang="de-AT" sz="2300" dirty="0" err="1"/>
              <a:t>performance</a:t>
            </a:r>
            <a:r>
              <a:rPr lang="de-AT" sz="2300" dirty="0"/>
              <a:t> </a:t>
            </a:r>
            <a:r>
              <a:rPr lang="de-AT" sz="2300" dirty="0" err="1"/>
              <a:t>traits</a:t>
            </a:r>
            <a:r>
              <a:rPr lang="de-AT" sz="2300" dirty="0"/>
              <a:t>, </a:t>
            </a:r>
            <a:r>
              <a:rPr lang="de-AT" sz="2300" dirty="0" err="1"/>
              <a:t>polledness</a:t>
            </a:r>
            <a:endParaRPr lang="de-AT" sz="23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AT" sz="2300" dirty="0"/>
              <a:t>Dual </a:t>
            </a:r>
            <a:r>
              <a:rPr lang="de-AT" sz="2300" dirty="0" err="1"/>
              <a:t>purpose</a:t>
            </a:r>
            <a:r>
              <a:rPr lang="de-AT" sz="2300" dirty="0"/>
              <a:t> in </a:t>
            </a:r>
            <a:r>
              <a:rPr lang="de-AT" sz="2300" dirty="0" err="1"/>
              <a:t>family</a:t>
            </a:r>
            <a:r>
              <a:rPr lang="de-AT" sz="2300" dirty="0"/>
              <a:t> </a:t>
            </a:r>
            <a:r>
              <a:rPr lang="de-AT" sz="2300" dirty="0" err="1"/>
              <a:t>farms</a:t>
            </a:r>
            <a:endParaRPr lang="de-AT" sz="23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AT" sz="2300" dirty="0" err="1"/>
              <a:t>Cooperation</a:t>
            </a:r>
            <a:r>
              <a:rPr lang="de-AT" sz="2300" dirty="0"/>
              <a:t> </a:t>
            </a:r>
            <a:r>
              <a:rPr lang="de-AT" sz="2300" dirty="0" err="1"/>
              <a:t>between</a:t>
            </a:r>
            <a:r>
              <a:rPr lang="de-AT" sz="2300" dirty="0"/>
              <a:t> </a:t>
            </a:r>
            <a:r>
              <a:rPr lang="de-AT" sz="2300" dirty="0" err="1"/>
              <a:t>science</a:t>
            </a:r>
            <a:r>
              <a:rPr lang="de-AT" sz="2300" dirty="0"/>
              <a:t> and </a:t>
            </a:r>
            <a:r>
              <a:rPr lang="de-AT" sz="2300" dirty="0" err="1"/>
              <a:t>practice</a:t>
            </a:r>
            <a:r>
              <a:rPr lang="de-AT" sz="2300" dirty="0"/>
              <a:t>: e.g. </a:t>
            </a:r>
            <a:r>
              <a:rPr lang="de-AT" sz="2300" dirty="0" err="1"/>
              <a:t>localization</a:t>
            </a:r>
            <a:r>
              <a:rPr lang="de-AT" sz="2300" dirty="0"/>
              <a:t> </a:t>
            </a:r>
            <a:r>
              <a:rPr lang="de-AT" sz="2300" dirty="0" err="1"/>
              <a:t>of</a:t>
            </a:r>
            <a:r>
              <a:rPr lang="de-AT" sz="2300" dirty="0"/>
              <a:t> </a:t>
            </a:r>
            <a:r>
              <a:rPr lang="de-AT" sz="2300" dirty="0" err="1"/>
              <a:t>the</a:t>
            </a:r>
            <a:r>
              <a:rPr lang="de-AT" sz="2300" dirty="0"/>
              <a:t> </a:t>
            </a:r>
            <a:r>
              <a:rPr lang="de-AT" sz="2300" dirty="0" err="1"/>
              <a:t>marbling</a:t>
            </a:r>
            <a:r>
              <a:rPr lang="de-AT" sz="2300" dirty="0"/>
              <a:t> </a:t>
            </a:r>
            <a:r>
              <a:rPr lang="de-AT" sz="2300" dirty="0" err="1"/>
              <a:t>gene</a:t>
            </a:r>
            <a:endParaRPr lang="de-AT" sz="2300" dirty="0"/>
          </a:p>
        </p:txBody>
      </p:sp>
      <p:pic>
        <p:nvPicPr>
          <p:cNvPr id="7" name="Grafik 6" descr="Ein Bild, das Text, Nutztiere, Poster, Stier enthält.&#10;&#10;Automatisch generierte Beschreibung">
            <a:extLst>
              <a:ext uri="{FF2B5EF4-FFF2-40B4-BE49-F238E27FC236}">
                <a16:creationId xmlns:a16="http://schemas.microsoft.com/office/drawing/2014/main" xmlns="" id="{95C6CC39-33C0-FB9B-B9FD-CF086262E1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" r="2346" b="2975"/>
          <a:stretch/>
        </p:blipFill>
        <p:spPr>
          <a:xfrm>
            <a:off x="6146065" y="1772816"/>
            <a:ext cx="2674407" cy="3744416"/>
          </a:xfrm>
          <a:prstGeom prst="rect">
            <a:avLst/>
          </a:prstGeo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xmlns="" id="{66670CC3-9450-C710-F51D-AE8B164B1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04248" y="6356350"/>
            <a:ext cx="2133600" cy="365125"/>
          </a:xfrm>
        </p:spPr>
        <p:txBody>
          <a:bodyPr/>
          <a:lstStyle/>
          <a:p>
            <a:fld id="{18A988C3-9EEE-4562-89BA-8F7BA19C5856}" type="slidenum">
              <a:rPr lang="de-AT" smtClean="0"/>
              <a:t>14</a:t>
            </a:fld>
            <a:endParaRPr lang="de-AT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57A293FA-8BE5-2D27-C1B7-987EA546CE88}"/>
              </a:ext>
            </a:extLst>
          </p:cNvPr>
          <p:cNvSpPr txBox="1"/>
          <p:nvPr/>
        </p:nvSpPr>
        <p:spPr>
          <a:xfrm>
            <a:off x="206152" y="5733256"/>
            <a:ext cx="835292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300" dirty="0"/>
              <a:t>With 31 </a:t>
            </a:r>
            <a:r>
              <a:rPr lang="de-AT" sz="2300" dirty="0" err="1"/>
              <a:t>member</a:t>
            </a:r>
            <a:r>
              <a:rPr lang="de-AT" sz="2300" dirty="0"/>
              <a:t> countries and 3.5 </a:t>
            </a:r>
            <a:r>
              <a:rPr lang="de-AT" sz="2300" dirty="0" err="1"/>
              <a:t>million</a:t>
            </a:r>
            <a:r>
              <a:rPr lang="de-AT" sz="2300" dirty="0"/>
              <a:t> </a:t>
            </a:r>
            <a:r>
              <a:rPr lang="de-AT" sz="2300" dirty="0" err="1"/>
              <a:t>animals</a:t>
            </a:r>
            <a:r>
              <a:rPr lang="de-AT" sz="2300" dirty="0"/>
              <a:t> in </a:t>
            </a:r>
            <a:r>
              <a:rPr lang="de-AT" sz="2300" dirty="0" err="1"/>
              <a:t>its</a:t>
            </a:r>
            <a:r>
              <a:rPr lang="de-AT" sz="2300" dirty="0"/>
              <a:t> </a:t>
            </a:r>
            <a:r>
              <a:rPr lang="de-AT" sz="2300" dirty="0" err="1"/>
              <a:t>herd</a:t>
            </a:r>
            <a:r>
              <a:rPr lang="de-AT" sz="2300" dirty="0"/>
              <a:t> </a:t>
            </a:r>
            <a:r>
              <a:rPr lang="de-AT" sz="2300" dirty="0" err="1"/>
              <a:t>books</a:t>
            </a:r>
            <a:r>
              <a:rPr lang="de-AT" sz="2300" dirty="0"/>
              <a:t>, </a:t>
            </a:r>
            <a:r>
              <a:rPr lang="de-AT" sz="2300" dirty="0" err="1"/>
              <a:t>the</a:t>
            </a:r>
            <a:r>
              <a:rPr lang="de-AT" sz="2300" dirty="0"/>
              <a:t> WSFF </a:t>
            </a:r>
            <a:r>
              <a:rPr lang="de-AT" sz="2300" dirty="0" err="1"/>
              <a:t>is</a:t>
            </a:r>
            <a:r>
              <a:rPr lang="de-AT" sz="2300" dirty="0"/>
              <a:t> </a:t>
            </a:r>
            <a:r>
              <a:rPr lang="de-AT" sz="2300" dirty="0" err="1"/>
              <a:t>the</a:t>
            </a:r>
            <a:r>
              <a:rPr lang="de-AT" sz="2300" dirty="0"/>
              <a:t> </a:t>
            </a:r>
            <a:r>
              <a:rPr lang="de-AT" sz="2300" dirty="0" err="1"/>
              <a:t>largest</a:t>
            </a:r>
            <a:r>
              <a:rPr lang="de-AT" sz="2300" dirty="0"/>
              <a:t> global </a:t>
            </a:r>
            <a:r>
              <a:rPr lang="de-AT" sz="2300" dirty="0" err="1"/>
              <a:t>breeders</a:t>
            </a:r>
            <a:r>
              <a:rPr lang="de-AT" sz="2300" dirty="0"/>
              <a:t>' </a:t>
            </a:r>
            <a:r>
              <a:rPr lang="de-AT" sz="2300" dirty="0" err="1"/>
              <a:t>association</a:t>
            </a:r>
            <a:r>
              <a:rPr lang="de-AT" sz="23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70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r. Claus-Peter Massmann ist ehemaliger Generalmanager der Simmental/Simbra Cattle Breeders’ Society of Southern Africa und Fleckvieh-Zuchtexperte.">
            <a:extLst>
              <a:ext uri="{FF2B5EF4-FFF2-40B4-BE49-F238E27FC236}">
                <a16:creationId xmlns:a16="http://schemas.microsoft.com/office/drawing/2014/main" xmlns="" id="{D888C07E-0AC8-9DB5-629E-2E5CCFED8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36866"/>
            <a:ext cx="1047930" cy="1260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="" id="{A3BDD3BA-B57F-4035-89B0-CF78498CF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872" y="274638"/>
            <a:ext cx="8614032" cy="1143000"/>
          </a:xfrm>
        </p:spPr>
        <p:txBody>
          <a:bodyPr/>
          <a:lstStyle/>
          <a:p>
            <a:r>
              <a:rPr lang="de-AT" sz="3200" dirty="0"/>
              <a:t>1996: 11</a:t>
            </a:r>
            <a:r>
              <a:rPr lang="de-AT" sz="3200" baseline="30000" dirty="0"/>
              <a:t>th</a:t>
            </a:r>
            <a:r>
              <a:rPr lang="de-AT" sz="3200" dirty="0"/>
              <a:t> World </a:t>
            </a:r>
            <a:r>
              <a:rPr lang="de-AT" sz="3200" dirty="0" err="1"/>
              <a:t>Congress</a:t>
            </a:r>
            <a:r>
              <a:rPr lang="de-AT" sz="3200" dirty="0"/>
              <a:t/>
            </a:r>
            <a:br>
              <a:rPr lang="de-AT" sz="3200" dirty="0"/>
            </a:br>
            <a:r>
              <a:rPr lang="de-AT" sz="3200" dirty="0"/>
              <a:t>South </a:t>
            </a:r>
            <a:r>
              <a:rPr lang="de-AT" sz="3200" dirty="0" err="1"/>
              <a:t>Africa</a:t>
            </a:r>
            <a:r>
              <a:rPr lang="de-AT" sz="3200" dirty="0"/>
              <a:t> and Namibia</a:t>
            </a:r>
            <a:endParaRPr lang="de-AT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4A1D4F8D-9899-7C14-CF6E-74EEE6938843}"/>
              </a:ext>
            </a:extLst>
          </p:cNvPr>
          <p:cNvSpPr txBox="1"/>
          <p:nvPr/>
        </p:nvSpPr>
        <p:spPr>
          <a:xfrm>
            <a:off x="333872" y="1502728"/>
            <a:ext cx="495820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de-AT" sz="800" dirty="0">
              <a:ea typeface="+mj-ea"/>
              <a:cs typeface="+mj-cs"/>
            </a:endParaRPr>
          </a:p>
          <a:p>
            <a:r>
              <a:rPr lang="de-AT" sz="2300" u="sng" dirty="0">
                <a:ea typeface="+mj-ea"/>
                <a:cs typeface="+mj-cs"/>
              </a:rPr>
              <a:t>New </a:t>
            </a:r>
            <a:r>
              <a:rPr lang="de-AT" sz="2300" u="sng" dirty="0" err="1">
                <a:ea typeface="+mj-ea"/>
                <a:cs typeface="+mj-cs"/>
              </a:rPr>
              <a:t>Presidency</a:t>
            </a:r>
            <a:r>
              <a:rPr lang="de-AT" sz="2300" dirty="0">
                <a:ea typeface="+mj-ea"/>
                <a:cs typeface="+mj-cs"/>
              </a:rPr>
              <a:t> Dr. Hugo Valentin, IT; Andreas Weil, RSA; Hans Häckel, DE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6E275329-20C2-D77D-DBBA-4D5733E294E2}"/>
              </a:ext>
            </a:extLst>
          </p:cNvPr>
          <p:cNvSpPr txBox="1"/>
          <p:nvPr/>
        </p:nvSpPr>
        <p:spPr>
          <a:xfrm>
            <a:off x="594976" y="4879320"/>
            <a:ext cx="8352928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2300" u="sng" dirty="0"/>
              <a:t>Topics: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AT" sz="2300" dirty="0"/>
              <a:t>The </a:t>
            </a:r>
            <a:r>
              <a:rPr lang="de-AT" sz="2300" dirty="0" err="1"/>
              <a:t>focus</a:t>
            </a:r>
            <a:r>
              <a:rPr lang="de-AT" sz="2300" dirty="0"/>
              <a:t> </a:t>
            </a:r>
            <a:r>
              <a:rPr lang="de-AT" sz="2300" dirty="0" err="1"/>
              <a:t>is</a:t>
            </a:r>
            <a:r>
              <a:rPr lang="de-AT" sz="2300" dirty="0"/>
              <a:t> on Si-</a:t>
            </a:r>
            <a:r>
              <a:rPr lang="de-AT" sz="2300" dirty="0" err="1"/>
              <a:t>Fv</a:t>
            </a:r>
            <a:r>
              <a:rPr lang="de-AT" sz="2300" dirty="0"/>
              <a:t> in pure </a:t>
            </a:r>
            <a:r>
              <a:rPr lang="de-AT" sz="2300" dirty="0" err="1"/>
              <a:t>breeding</a:t>
            </a:r>
            <a:r>
              <a:rPr lang="de-AT" sz="2300" dirty="0"/>
              <a:t> and </a:t>
            </a:r>
            <a:r>
              <a:rPr lang="de-AT" sz="2300" dirty="0" err="1"/>
              <a:t>crossbreeding</a:t>
            </a:r>
            <a:r>
              <a:rPr lang="de-AT" sz="2300" dirty="0"/>
              <a:t> </a:t>
            </a:r>
            <a:r>
              <a:rPr lang="de-AT" sz="2300" dirty="0" err="1"/>
              <a:t>with</a:t>
            </a:r>
            <a:r>
              <a:rPr lang="de-AT" sz="2300" dirty="0"/>
              <a:t> Brahmans </a:t>
            </a:r>
            <a:r>
              <a:rPr lang="de-AT" sz="2300" dirty="0" err="1"/>
              <a:t>under</a:t>
            </a:r>
            <a:r>
              <a:rPr lang="de-AT" sz="2300" dirty="0"/>
              <a:t> extensive </a:t>
            </a:r>
            <a:r>
              <a:rPr lang="de-AT" sz="2300" dirty="0" err="1"/>
              <a:t>conditions</a:t>
            </a:r>
            <a:endParaRPr lang="de-AT" sz="23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AT" sz="2300" dirty="0"/>
              <a:t>“Simmental World News” (June 1996)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AT" sz="2300" dirty="0" err="1"/>
              <a:t>Presentation</a:t>
            </a:r>
            <a:r>
              <a:rPr lang="de-AT" sz="2300" dirty="0"/>
              <a:t> </a:t>
            </a:r>
            <a:r>
              <a:rPr lang="de-AT" sz="2300" dirty="0" err="1"/>
              <a:t>of</a:t>
            </a:r>
            <a:r>
              <a:rPr lang="de-AT" sz="2300" dirty="0"/>
              <a:t> </a:t>
            </a:r>
            <a:r>
              <a:rPr lang="de-AT" sz="2300" dirty="0" err="1"/>
              <a:t>the</a:t>
            </a:r>
            <a:r>
              <a:rPr lang="de-AT" sz="2300" dirty="0"/>
              <a:t> SIMDEX </a:t>
            </a:r>
            <a:r>
              <a:rPr lang="de-AT" sz="2300" dirty="0" err="1"/>
              <a:t>system</a:t>
            </a:r>
            <a:r>
              <a:rPr lang="de-AT" sz="2300" dirty="0"/>
              <a:t> (</a:t>
            </a:r>
            <a:r>
              <a:rPr lang="de-AT" sz="2300" dirty="0" err="1"/>
              <a:t>reproduction</a:t>
            </a:r>
            <a:r>
              <a:rPr lang="de-AT" sz="2300" dirty="0"/>
              <a:t> </a:t>
            </a:r>
            <a:r>
              <a:rPr lang="de-AT" sz="2300" dirty="0" err="1"/>
              <a:t>index</a:t>
            </a:r>
            <a:r>
              <a:rPr lang="de-AT" sz="2300" dirty="0"/>
              <a:t>) </a:t>
            </a:r>
            <a:endParaRPr lang="de-AT" sz="1000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xmlns="" id="{86697251-2512-A4D0-0B10-D809D0AADDAB}"/>
              </a:ext>
            </a:extLst>
          </p:cNvPr>
          <p:cNvSpPr txBox="1"/>
          <p:nvPr/>
        </p:nvSpPr>
        <p:spPr>
          <a:xfrm>
            <a:off x="333872" y="2376065"/>
            <a:ext cx="4814192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2300" dirty="0"/>
              <a:t>Best-</a:t>
            </a:r>
            <a:r>
              <a:rPr lang="de-AT" sz="2300" dirty="0" err="1"/>
              <a:t>attended</a:t>
            </a:r>
            <a:r>
              <a:rPr lang="de-AT" sz="2300" dirty="0"/>
              <a:t> </a:t>
            </a:r>
            <a:r>
              <a:rPr lang="de-AT" sz="2300" dirty="0" err="1"/>
              <a:t>congress</a:t>
            </a:r>
            <a:r>
              <a:rPr lang="de-AT" sz="2300" dirty="0"/>
              <a:t> </a:t>
            </a:r>
            <a:r>
              <a:rPr lang="de-AT" sz="2300" dirty="0" err="1"/>
              <a:t>with</a:t>
            </a:r>
            <a:r>
              <a:rPr lang="de-AT" sz="2300" dirty="0"/>
              <a:t> 500 </a:t>
            </a:r>
            <a:r>
              <a:rPr lang="de-AT" sz="2300" dirty="0" err="1"/>
              <a:t>guests</a:t>
            </a:r>
            <a:r>
              <a:rPr lang="de-AT" sz="2300" dirty="0"/>
              <a:t> </a:t>
            </a:r>
            <a:r>
              <a:rPr lang="de-AT" sz="2300" dirty="0" err="1"/>
              <a:t>from</a:t>
            </a:r>
            <a:r>
              <a:rPr lang="de-AT" sz="2300" dirty="0"/>
              <a:t> 24 countries </a:t>
            </a:r>
            <a:r>
              <a:rPr lang="de-AT" sz="2300" i="1" dirty="0"/>
              <a:t>(Roe </a:t>
            </a:r>
            <a:r>
              <a:rPr lang="de-AT" sz="2300" i="1" dirty="0" err="1"/>
              <a:t>Wiid</a:t>
            </a:r>
            <a:r>
              <a:rPr lang="de-AT" sz="2300" i="1" dirty="0"/>
              <a:t>, Peter </a:t>
            </a:r>
            <a:r>
              <a:rPr lang="de-AT" sz="2300" i="1" dirty="0" err="1"/>
              <a:t>Massmann</a:t>
            </a:r>
            <a:r>
              <a:rPr lang="de-AT" sz="2300" i="1" dirty="0"/>
              <a:t>)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xmlns="" id="{7DE84D61-8C3E-32C9-AB51-7ECEE4369992}"/>
              </a:ext>
            </a:extLst>
          </p:cNvPr>
          <p:cNvSpPr txBox="1"/>
          <p:nvPr/>
        </p:nvSpPr>
        <p:spPr>
          <a:xfrm>
            <a:off x="1547664" y="4068941"/>
            <a:ext cx="7220024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de-AT" sz="2300" i="1" dirty="0" err="1">
                <a:solidFill>
                  <a:srgbClr val="7E4D18"/>
                </a:solidFill>
              </a:rPr>
              <a:t>Legendary</a:t>
            </a:r>
            <a:r>
              <a:rPr lang="de-AT" sz="2300" i="1" dirty="0">
                <a:solidFill>
                  <a:srgbClr val="7E4D18"/>
                </a:solidFill>
              </a:rPr>
              <a:t> </a:t>
            </a:r>
            <a:r>
              <a:rPr lang="de-AT" sz="2300" i="1" dirty="0" err="1">
                <a:solidFill>
                  <a:srgbClr val="7E4D18"/>
                </a:solidFill>
              </a:rPr>
              <a:t>statement</a:t>
            </a:r>
            <a:r>
              <a:rPr lang="de-AT" sz="2300" i="1" dirty="0">
                <a:solidFill>
                  <a:srgbClr val="7E4D18"/>
                </a:solidFill>
              </a:rPr>
              <a:t>: “</a:t>
            </a:r>
            <a:r>
              <a:rPr lang="de-AT" sz="2300" i="1" dirty="0" err="1">
                <a:solidFill>
                  <a:srgbClr val="7E4D18"/>
                </a:solidFill>
              </a:rPr>
              <a:t>You</a:t>
            </a:r>
            <a:r>
              <a:rPr lang="de-AT" sz="2300" i="1" dirty="0">
                <a:solidFill>
                  <a:srgbClr val="7E4D18"/>
                </a:solidFill>
              </a:rPr>
              <a:t> </a:t>
            </a:r>
            <a:r>
              <a:rPr lang="de-AT" sz="2300" i="1" dirty="0" err="1">
                <a:solidFill>
                  <a:srgbClr val="7E4D18"/>
                </a:solidFill>
              </a:rPr>
              <a:t>can</a:t>
            </a:r>
            <a:r>
              <a:rPr lang="de-AT" sz="2300" i="1" dirty="0">
                <a:solidFill>
                  <a:srgbClr val="7E4D18"/>
                </a:solidFill>
              </a:rPr>
              <a:t> </a:t>
            </a:r>
            <a:r>
              <a:rPr lang="de-AT" sz="2300" i="1" dirty="0" err="1">
                <a:solidFill>
                  <a:srgbClr val="7E4D18"/>
                </a:solidFill>
              </a:rPr>
              <a:t>produce</a:t>
            </a:r>
            <a:r>
              <a:rPr lang="de-AT" sz="2300" i="1" dirty="0">
                <a:solidFill>
                  <a:srgbClr val="7E4D18"/>
                </a:solidFill>
              </a:rPr>
              <a:t> milk </a:t>
            </a:r>
            <a:r>
              <a:rPr lang="de-AT" sz="2300" i="1" dirty="0" err="1">
                <a:solidFill>
                  <a:srgbClr val="7E4D18"/>
                </a:solidFill>
              </a:rPr>
              <a:t>without</a:t>
            </a:r>
            <a:r>
              <a:rPr lang="de-AT" sz="2300" i="1" dirty="0">
                <a:solidFill>
                  <a:srgbClr val="7E4D18"/>
                </a:solidFill>
              </a:rPr>
              <a:t> </a:t>
            </a:r>
            <a:r>
              <a:rPr lang="de-AT" sz="2300" i="1" dirty="0" err="1">
                <a:solidFill>
                  <a:srgbClr val="7E4D18"/>
                </a:solidFill>
              </a:rPr>
              <a:t>meat</a:t>
            </a:r>
            <a:endParaRPr lang="de-AT" sz="2300" i="1" dirty="0">
              <a:solidFill>
                <a:srgbClr val="7E4D18"/>
              </a:solidFill>
            </a:endParaRPr>
          </a:p>
          <a:p>
            <a:pPr marL="0" indent="0">
              <a:buNone/>
            </a:pPr>
            <a:r>
              <a:rPr lang="de-AT" sz="2300" i="1" dirty="0">
                <a:solidFill>
                  <a:srgbClr val="7E4D18"/>
                </a:solidFill>
              </a:rPr>
              <a:t>but not </a:t>
            </a:r>
            <a:r>
              <a:rPr lang="de-AT" sz="2300" i="1" dirty="0" err="1">
                <a:solidFill>
                  <a:srgbClr val="7E4D18"/>
                </a:solidFill>
              </a:rPr>
              <a:t>meat</a:t>
            </a:r>
            <a:r>
              <a:rPr lang="de-AT" sz="2300" i="1" dirty="0">
                <a:solidFill>
                  <a:srgbClr val="7E4D18"/>
                </a:solidFill>
              </a:rPr>
              <a:t> </a:t>
            </a:r>
            <a:r>
              <a:rPr lang="de-AT" sz="2300" i="1" dirty="0" err="1">
                <a:solidFill>
                  <a:srgbClr val="7E4D18"/>
                </a:solidFill>
              </a:rPr>
              <a:t>without</a:t>
            </a:r>
            <a:r>
              <a:rPr lang="de-AT" sz="2300" i="1" dirty="0">
                <a:solidFill>
                  <a:srgbClr val="7E4D18"/>
                </a:solidFill>
              </a:rPr>
              <a:t> milk” (Peter </a:t>
            </a:r>
            <a:r>
              <a:rPr lang="de-AT" sz="2300" i="1" dirty="0" err="1">
                <a:solidFill>
                  <a:srgbClr val="7E4D18"/>
                </a:solidFill>
              </a:rPr>
              <a:t>Massmann</a:t>
            </a:r>
            <a:r>
              <a:rPr lang="de-AT" sz="2300" i="1" dirty="0">
                <a:solidFill>
                  <a:srgbClr val="7E4D18"/>
                </a:solidFill>
              </a:rPr>
              <a:t>)</a:t>
            </a:r>
            <a:endParaRPr lang="de-AT" sz="2000" i="1" dirty="0">
              <a:solidFill>
                <a:srgbClr val="7E4D18"/>
              </a:solidFill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xmlns="" id="{557450B1-56DF-EC64-5B56-F7FC140F4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30888" y="6356350"/>
            <a:ext cx="2133600" cy="365125"/>
          </a:xfrm>
        </p:spPr>
        <p:txBody>
          <a:bodyPr/>
          <a:lstStyle/>
          <a:p>
            <a:fld id="{18A988C3-9EEE-4562-89BA-8F7BA19C5856}" type="slidenum">
              <a:rPr lang="de-AT" smtClean="0"/>
              <a:t>15</a:t>
            </a:fld>
            <a:endParaRPr lang="de-AT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xmlns="" id="{8F981361-D29A-A955-DE1C-70FEF32213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340569"/>
            <a:ext cx="3648671" cy="273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81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9CCC483D-6CB9-D30A-B03B-F650CF7107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88025" y="1268760"/>
            <a:ext cx="4176464" cy="295832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="" id="{A3BDD3BA-B57F-4035-89B0-CF78498CF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872" y="274638"/>
            <a:ext cx="8702624" cy="1143000"/>
          </a:xfrm>
        </p:spPr>
        <p:txBody>
          <a:bodyPr/>
          <a:lstStyle/>
          <a:p>
            <a:r>
              <a:rPr lang="de-AT" sz="3200" dirty="0"/>
              <a:t>1998: 12</a:t>
            </a:r>
            <a:r>
              <a:rPr lang="de-AT" sz="3200" baseline="30000" dirty="0"/>
              <a:t>th</a:t>
            </a:r>
            <a:r>
              <a:rPr lang="de-AT" sz="3200" dirty="0"/>
              <a:t> World </a:t>
            </a:r>
            <a:r>
              <a:rPr lang="de-AT" sz="3200" dirty="0" err="1"/>
              <a:t>Congress</a:t>
            </a:r>
            <a:r>
              <a:rPr lang="de-AT" sz="3200" dirty="0"/>
              <a:t/>
            </a:r>
            <a:br>
              <a:rPr lang="de-AT" sz="3200" dirty="0"/>
            </a:br>
            <a:r>
              <a:rPr lang="de-AT" sz="2400" b="0" dirty="0"/>
              <a:t>Brazil - </a:t>
            </a:r>
            <a:r>
              <a:rPr lang="de-AT" sz="2400" b="0" dirty="0" err="1"/>
              <a:t>Goiania</a:t>
            </a:r>
            <a:r>
              <a:rPr lang="de-AT" sz="2400" b="0" dirty="0"/>
              <a:t>, </a:t>
            </a:r>
            <a:r>
              <a:rPr lang="de-AT" sz="2400" b="0" dirty="0" err="1"/>
              <a:t>Uberlandia</a:t>
            </a:r>
            <a:endParaRPr lang="de-AT" b="0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4A1D4F8D-9899-7C14-CF6E-74EEE6938843}"/>
              </a:ext>
            </a:extLst>
          </p:cNvPr>
          <p:cNvSpPr txBox="1"/>
          <p:nvPr/>
        </p:nvSpPr>
        <p:spPr>
          <a:xfrm>
            <a:off x="467544" y="1502728"/>
            <a:ext cx="432048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2400" u="sng" dirty="0">
                <a:ea typeface="+mj-ea"/>
                <a:cs typeface="+mj-cs"/>
              </a:rPr>
              <a:t>New </a:t>
            </a:r>
            <a:r>
              <a:rPr lang="de-AT" sz="2400" u="sng" dirty="0" err="1">
                <a:ea typeface="+mj-ea"/>
                <a:cs typeface="+mj-cs"/>
              </a:rPr>
              <a:t>Presidency</a:t>
            </a:r>
            <a:endParaRPr lang="de-AT" sz="2400" dirty="0">
              <a:ea typeface="+mj-ea"/>
              <a:cs typeface="+mj-cs"/>
            </a:endParaRPr>
          </a:p>
          <a:p>
            <a:r>
              <a:rPr lang="de-AT" sz="2400" dirty="0"/>
              <a:t>Dr. Hugo Valentin, IT; </a:t>
            </a:r>
          </a:p>
          <a:p>
            <a:r>
              <a:rPr lang="de-AT" sz="2400" dirty="0"/>
              <a:t>Hans Häckel, DE</a:t>
            </a:r>
          </a:p>
          <a:p>
            <a:r>
              <a:rPr lang="de-AT" sz="2400" i="1" dirty="0" err="1"/>
              <a:t>new</a:t>
            </a:r>
            <a:r>
              <a:rPr lang="de-AT" sz="2400" i="1" dirty="0"/>
              <a:t>: </a:t>
            </a:r>
            <a:r>
              <a:rPr lang="de-AT" sz="2400" dirty="0"/>
              <a:t>Robert </a:t>
            </a:r>
            <a:r>
              <a:rPr lang="de-AT" sz="2400" dirty="0" err="1"/>
              <a:t>Haralson</a:t>
            </a:r>
            <a:r>
              <a:rPr lang="de-AT" sz="2400" dirty="0"/>
              <a:t>, USA</a:t>
            </a:r>
          </a:p>
          <a:p>
            <a:r>
              <a:rPr lang="de-AT" sz="2400" dirty="0"/>
              <a:t>New </a:t>
            </a:r>
            <a:r>
              <a:rPr lang="de-AT" sz="2400" dirty="0" err="1"/>
              <a:t>Secretary</a:t>
            </a:r>
            <a:r>
              <a:rPr lang="de-AT" sz="2400" dirty="0"/>
              <a:t> General: </a:t>
            </a:r>
          </a:p>
          <a:p>
            <a:r>
              <a:rPr lang="de-AT" sz="2400" dirty="0"/>
              <a:t>Yves </a:t>
            </a:r>
            <a:r>
              <a:rPr lang="de-AT" sz="2400" dirty="0" err="1"/>
              <a:t>Schleppi</a:t>
            </a:r>
            <a:r>
              <a:rPr lang="de-AT" sz="2400" dirty="0"/>
              <a:t>, CH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6E275329-20C2-D77D-DBBA-4D5733E294E2}"/>
              </a:ext>
            </a:extLst>
          </p:cNvPr>
          <p:cNvSpPr txBox="1"/>
          <p:nvPr/>
        </p:nvSpPr>
        <p:spPr>
          <a:xfrm>
            <a:off x="467544" y="3720802"/>
            <a:ext cx="835292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2300" u="sng" dirty="0"/>
              <a:t>Topics:</a:t>
            </a:r>
          </a:p>
          <a:p>
            <a:endParaRPr lang="de-AT" sz="800" u="sng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AT" sz="2300" dirty="0"/>
              <a:t>DNA </a:t>
            </a:r>
            <a:r>
              <a:rPr lang="de-AT" sz="2300" dirty="0" err="1"/>
              <a:t>marker</a:t>
            </a:r>
            <a:r>
              <a:rPr lang="de-AT" sz="2300" dirty="0"/>
              <a:t> </a:t>
            </a:r>
            <a:r>
              <a:rPr lang="de-AT" sz="2300" dirty="0" err="1"/>
              <a:t>for</a:t>
            </a:r>
            <a:r>
              <a:rPr lang="de-AT" sz="2300" dirty="0"/>
              <a:t> </a:t>
            </a:r>
            <a:r>
              <a:rPr lang="de-AT" sz="2300" dirty="0" err="1"/>
              <a:t>polledness</a:t>
            </a:r>
            <a:r>
              <a:rPr lang="de-AT" sz="2300" dirty="0"/>
              <a:t> and </a:t>
            </a:r>
            <a:r>
              <a:rPr lang="de-AT" sz="2300" dirty="0" err="1"/>
              <a:t>parentage</a:t>
            </a:r>
            <a:r>
              <a:rPr lang="de-AT" sz="2300" dirty="0"/>
              <a:t> </a:t>
            </a:r>
            <a:r>
              <a:rPr lang="de-AT" sz="2300" dirty="0" err="1"/>
              <a:t>control</a:t>
            </a:r>
            <a:endParaRPr lang="de-AT" sz="23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AT" sz="2300" dirty="0"/>
              <a:t>internal </a:t>
            </a:r>
            <a:r>
              <a:rPr lang="de-AT" sz="2300" dirty="0" err="1"/>
              <a:t>meat</a:t>
            </a:r>
            <a:r>
              <a:rPr lang="de-AT" sz="2300" dirty="0"/>
              <a:t> </a:t>
            </a:r>
            <a:r>
              <a:rPr lang="de-AT" sz="2300" dirty="0" err="1"/>
              <a:t>quality</a:t>
            </a:r>
            <a:endParaRPr lang="de-AT" sz="23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AT" sz="2300" dirty="0" err="1"/>
              <a:t>Comparable</a:t>
            </a:r>
            <a:r>
              <a:rPr lang="de-AT" sz="2300" dirty="0"/>
              <a:t> </a:t>
            </a:r>
            <a:r>
              <a:rPr lang="de-AT" sz="2300" dirty="0" err="1"/>
              <a:t>breeding</a:t>
            </a:r>
            <a:r>
              <a:rPr lang="de-AT" sz="2300" dirty="0"/>
              <a:t> </a:t>
            </a:r>
            <a:r>
              <a:rPr lang="de-AT" sz="2300" dirty="0" err="1"/>
              <a:t>values</a:t>
            </a:r>
            <a:r>
              <a:rPr lang="de-AT" sz="2300" dirty="0"/>
              <a:t> </a:t>
            </a:r>
            <a:r>
              <a:rPr lang="de-AT" sz="2300" dirty="0" err="1"/>
              <a:t>for</a:t>
            </a:r>
            <a:r>
              <a:rPr lang="de-AT" sz="2300" dirty="0"/>
              <a:t> beef </a:t>
            </a:r>
            <a:r>
              <a:rPr lang="de-AT" sz="2300" dirty="0" err="1"/>
              <a:t>traits</a:t>
            </a:r>
            <a:endParaRPr lang="de-AT" sz="23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AT" sz="2300" dirty="0" err="1"/>
              <a:t>Application</a:t>
            </a:r>
            <a:r>
              <a:rPr lang="de-AT" sz="2300" dirty="0"/>
              <a:t> </a:t>
            </a:r>
            <a:r>
              <a:rPr lang="de-AT" sz="2300" dirty="0" err="1"/>
              <a:t>of</a:t>
            </a:r>
            <a:r>
              <a:rPr lang="de-AT" sz="2300" dirty="0"/>
              <a:t> an </a:t>
            </a:r>
            <a:r>
              <a:rPr lang="de-AT" sz="2300" dirty="0" err="1"/>
              <a:t>overall</a:t>
            </a:r>
            <a:r>
              <a:rPr lang="de-AT" sz="2300" dirty="0"/>
              <a:t> </a:t>
            </a:r>
            <a:r>
              <a:rPr lang="de-AT" sz="2300" dirty="0" err="1"/>
              <a:t>breeding</a:t>
            </a:r>
            <a:r>
              <a:rPr lang="de-AT" sz="2300" dirty="0"/>
              <a:t> </a:t>
            </a:r>
            <a:r>
              <a:rPr lang="de-AT" sz="2300" dirty="0" err="1"/>
              <a:t>value</a:t>
            </a:r>
            <a:r>
              <a:rPr lang="de-AT" sz="2300" dirty="0"/>
              <a:t> (GZW) </a:t>
            </a:r>
            <a:r>
              <a:rPr lang="de-AT" sz="2300" dirty="0" err="1"/>
              <a:t>with</a:t>
            </a:r>
            <a:r>
              <a:rPr lang="de-AT" sz="2300" dirty="0"/>
              <a:t> </a:t>
            </a:r>
            <a:r>
              <a:rPr lang="de-AT" sz="2300" dirty="0" err="1"/>
              <a:t>the</a:t>
            </a:r>
            <a:r>
              <a:rPr lang="de-AT" sz="2300" dirty="0"/>
              <a:t> partial </a:t>
            </a:r>
            <a:r>
              <a:rPr lang="de-AT" sz="2300" dirty="0" err="1"/>
              <a:t>breeding</a:t>
            </a:r>
            <a:r>
              <a:rPr lang="de-AT" sz="2300" dirty="0"/>
              <a:t> </a:t>
            </a:r>
            <a:r>
              <a:rPr lang="de-AT" sz="2300" dirty="0" err="1"/>
              <a:t>values</a:t>
            </a:r>
            <a:r>
              <a:rPr lang="de-AT" sz="2300" dirty="0"/>
              <a:t> </a:t>
            </a:r>
            <a:r>
              <a:rPr lang="de-AT" sz="2300" dirty="0" err="1"/>
              <a:t>for</a:t>
            </a:r>
            <a:r>
              <a:rPr lang="de-AT" sz="2300" dirty="0"/>
              <a:t> milk, beef and </a:t>
            </a:r>
            <a:r>
              <a:rPr lang="de-AT" sz="2300" dirty="0" err="1"/>
              <a:t>fitness</a:t>
            </a:r>
            <a:endParaRPr lang="de-AT" sz="23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AT" sz="2300" dirty="0"/>
              <a:t>SIMBRA </a:t>
            </a:r>
            <a:r>
              <a:rPr lang="de-AT" sz="2300" dirty="0" err="1"/>
              <a:t>breeders</a:t>
            </a:r>
            <a:r>
              <a:rPr lang="de-AT" sz="2300" dirty="0"/>
              <a:t> </a:t>
            </a:r>
            <a:r>
              <a:rPr lang="de-AT" sz="2300" dirty="0" err="1"/>
              <a:t>join</a:t>
            </a:r>
            <a:r>
              <a:rPr lang="de-AT" sz="2300" dirty="0"/>
              <a:t> </a:t>
            </a:r>
            <a:r>
              <a:rPr lang="de-AT" sz="2300" dirty="0" err="1"/>
              <a:t>the</a:t>
            </a:r>
            <a:r>
              <a:rPr lang="de-AT" sz="2300" dirty="0"/>
              <a:t> WSFV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AT" sz="2300" dirty="0" err="1"/>
              <a:t>Discussion</a:t>
            </a:r>
            <a:r>
              <a:rPr lang="de-AT" sz="2300" dirty="0"/>
              <a:t> Internet </a:t>
            </a:r>
            <a:r>
              <a:rPr lang="de-AT" sz="2300" dirty="0" err="1"/>
              <a:t>homepage</a:t>
            </a:r>
            <a:endParaRPr lang="de-AT" sz="100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4AB759F4-580D-415C-C543-6DC8C5E825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0410" y="4581128"/>
            <a:ext cx="1557494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830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A3BDD3BA-B57F-4035-89B0-CF78498CF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08" y="274638"/>
            <a:ext cx="7904296" cy="1143000"/>
          </a:xfrm>
        </p:spPr>
        <p:txBody>
          <a:bodyPr/>
          <a:lstStyle/>
          <a:p>
            <a:r>
              <a:rPr lang="de-AT" sz="3200" dirty="0"/>
              <a:t>2000: 13</a:t>
            </a:r>
            <a:r>
              <a:rPr lang="de-AT" sz="3200" baseline="30000" dirty="0"/>
              <a:t>th</a:t>
            </a:r>
            <a:r>
              <a:rPr lang="de-AT" sz="3200" dirty="0"/>
              <a:t> World </a:t>
            </a:r>
            <a:r>
              <a:rPr lang="de-AT" sz="3200" dirty="0" err="1"/>
              <a:t>Congress</a:t>
            </a:r>
            <a:r>
              <a:rPr lang="de-AT" sz="3200" dirty="0"/>
              <a:t> Kildare, </a:t>
            </a:r>
            <a:r>
              <a:rPr lang="de-AT" sz="3200" dirty="0" err="1"/>
              <a:t>Ireland</a:t>
            </a:r>
            <a:r>
              <a:rPr lang="de-AT" sz="3200" dirty="0"/>
              <a:t/>
            </a:r>
            <a:br>
              <a:rPr lang="de-AT" sz="3200" dirty="0"/>
            </a:br>
            <a:r>
              <a:rPr lang="de-AT" sz="2400" b="0" dirty="0"/>
              <a:t>250 </a:t>
            </a:r>
            <a:r>
              <a:rPr lang="de-AT" sz="2400" b="0" dirty="0" err="1"/>
              <a:t>participants</a:t>
            </a:r>
            <a:r>
              <a:rPr lang="de-AT" sz="2400" b="0" dirty="0"/>
              <a:t> </a:t>
            </a:r>
            <a:r>
              <a:rPr lang="de-AT" sz="2400" b="0" dirty="0" err="1"/>
              <a:t>from</a:t>
            </a:r>
            <a:r>
              <a:rPr lang="de-AT" sz="2400" b="0" dirty="0"/>
              <a:t> 22 countries</a:t>
            </a:r>
            <a:endParaRPr lang="de-AT" sz="2800" b="0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4A1D4F8D-9899-7C14-CF6E-74EEE6938843}"/>
              </a:ext>
            </a:extLst>
          </p:cNvPr>
          <p:cNvSpPr txBox="1"/>
          <p:nvPr/>
        </p:nvSpPr>
        <p:spPr>
          <a:xfrm>
            <a:off x="594976" y="1467443"/>
            <a:ext cx="5633208" cy="2139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de-AT" sz="800" dirty="0">
              <a:ea typeface="+mj-ea"/>
              <a:cs typeface="+mj-cs"/>
            </a:endParaRPr>
          </a:p>
          <a:p>
            <a:pPr marL="0" indent="0">
              <a:buNone/>
            </a:pPr>
            <a:endParaRPr lang="de-AT" sz="1000" dirty="0"/>
          </a:p>
          <a:p>
            <a:pPr marL="0" indent="0">
              <a:buNone/>
            </a:pPr>
            <a:r>
              <a:rPr lang="de-AT" sz="2300" u="sng" dirty="0"/>
              <a:t>New </a:t>
            </a:r>
            <a:r>
              <a:rPr lang="de-AT" sz="2300" u="sng" dirty="0" err="1"/>
              <a:t>Presidency</a:t>
            </a:r>
            <a:r>
              <a:rPr lang="de-AT" sz="2300" dirty="0"/>
              <a:t>:</a:t>
            </a:r>
          </a:p>
          <a:p>
            <a:pPr marL="0" indent="0">
              <a:buNone/>
            </a:pPr>
            <a:r>
              <a:rPr lang="de-AT" sz="2300" dirty="0"/>
              <a:t>Hans Häckel, DE</a:t>
            </a:r>
          </a:p>
          <a:p>
            <a:pPr marL="0" indent="0">
              <a:buNone/>
            </a:pPr>
            <a:r>
              <a:rPr lang="de-AT" sz="2300" dirty="0"/>
              <a:t>Robert </a:t>
            </a:r>
            <a:r>
              <a:rPr lang="de-AT" sz="2300" dirty="0" err="1"/>
              <a:t>Haralson</a:t>
            </a:r>
            <a:r>
              <a:rPr lang="de-AT" sz="2300" dirty="0"/>
              <a:t>, USA</a:t>
            </a:r>
          </a:p>
          <a:p>
            <a:pPr marL="0" indent="0">
              <a:buNone/>
            </a:pPr>
            <a:r>
              <a:rPr lang="de-AT" sz="2300" dirty="0"/>
              <a:t>Eduardo Rosenberg, ARG</a:t>
            </a:r>
          </a:p>
          <a:p>
            <a:pPr marL="0" indent="0">
              <a:buNone/>
            </a:pPr>
            <a:endParaRPr lang="de-AT" sz="230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6E275329-20C2-D77D-DBBA-4D5733E294E2}"/>
              </a:ext>
            </a:extLst>
          </p:cNvPr>
          <p:cNvSpPr txBox="1"/>
          <p:nvPr/>
        </p:nvSpPr>
        <p:spPr>
          <a:xfrm>
            <a:off x="594976" y="4125848"/>
            <a:ext cx="8352928" cy="25699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2300" u="sng" dirty="0"/>
              <a:t>Topics: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AT" sz="2300" dirty="0"/>
              <a:t>New </a:t>
            </a:r>
            <a:r>
              <a:rPr lang="de-AT" sz="2300" dirty="0" err="1"/>
              <a:t>animal</a:t>
            </a:r>
            <a:r>
              <a:rPr lang="de-AT" sz="2300" dirty="0"/>
              <a:t> </a:t>
            </a:r>
            <a:r>
              <a:rPr lang="de-AT" sz="2300" dirty="0" err="1"/>
              <a:t>identification</a:t>
            </a:r>
            <a:r>
              <a:rPr lang="de-AT" sz="2300" dirty="0"/>
              <a:t> EU-</a:t>
            </a:r>
            <a:r>
              <a:rPr lang="de-AT" sz="2300" dirty="0" err="1"/>
              <a:t>wide</a:t>
            </a:r>
            <a:endParaRPr lang="de-AT" sz="23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AT" sz="2300" dirty="0"/>
              <a:t>DNA </a:t>
            </a:r>
            <a:r>
              <a:rPr lang="de-AT" sz="2300" dirty="0" err="1"/>
              <a:t>markers</a:t>
            </a:r>
            <a:endParaRPr lang="de-AT" sz="23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AT" sz="2300" dirty="0"/>
              <a:t>Lectures on beef </a:t>
            </a:r>
            <a:r>
              <a:rPr lang="de-AT" sz="2300" dirty="0" err="1"/>
              <a:t>performance</a:t>
            </a:r>
            <a:r>
              <a:rPr lang="de-AT" sz="2300" dirty="0"/>
              <a:t> </a:t>
            </a:r>
            <a:r>
              <a:rPr lang="de-AT" sz="2300" dirty="0" err="1"/>
              <a:t>testing</a:t>
            </a:r>
            <a:r>
              <a:rPr lang="de-AT" sz="2300" dirty="0"/>
              <a:t> </a:t>
            </a:r>
            <a:r>
              <a:rPr lang="de-AT" sz="2300" dirty="0" err="1"/>
              <a:t>according</a:t>
            </a:r>
            <a:r>
              <a:rPr lang="de-AT" sz="2300" dirty="0"/>
              <a:t> </a:t>
            </a:r>
            <a:r>
              <a:rPr lang="de-AT" sz="2300" dirty="0" err="1"/>
              <a:t>to</a:t>
            </a:r>
            <a:r>
              <a:rPr lang="de-AT" sz="2300" dirty="0"/>
              <a:t> ICAR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AT" sz="2300" dirty="0"/>
              <a:t>Advantages </a:t>
            </a:r>
            <a:r>
              <a:rPr lang="de-AT" sz="2300" dirty="0" err="1"/>
              <a:t>of</a:t>
            </a:r>
            <a:r>
              <a:rPr lang="de-AT" sz="2300" dirty="0"/>
              <a:t> </a:t>
            </a:r>
            <a:r>
              <a:rPr lang="de-AT" sz="2300" dirty="0" err="1"/>
              <a:t>Irish</a:t>
            </a:r>
            <a:r>
              <a:rPr lang="de-AT" sz="2300" dirty="0"/>
              <a:t> Simmental: </a:t>
            </a:r>
            <a:r>
              <a:rPr lang="de-AT" sz="2300" dirty="0" err="1"/>
              <a:t>calving</a:t>
            </a:r>
            <a:r>
              <a:rPr lang="de-AT" sz="2300" dirty="0"/>
              <a:t> </a:t>
            </a:r>
            <a:r>
              <a:rPr lang="de-AT" sz="2300" dirty="0" err="1"/>
              <a:t>ease</a:t>
            </a:r>
            <a:r>
              <a:rPr lang="de-AT" sz="2300" dirty="0"/>
              <a:t>, </a:t>
            </a:r>
            <a:r>
              <a:rPr lang="de-AT" sz="2300" dirty="0" err="1"/>
              <a:t>muscle</a:t>
            </a:r>
            <a:r>
              <a:rPr lang="de-AT" sz="2300" dirty="0"/>
              <a:t> </a:t>
            </a:r>
            <a:r>
              <a:rPr lang="de-AT" sz="2300" dirty="0" err="1"/>
              <a:t>development</a:t>
            </a:r>
            <a:endParaRPr lang="de-AT" sz="23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AT" sz="2300" dirty="0"/>
              <a:t>Problems Si-</a:t>
            </a:r>
            <a:r>
              <a:rPr lang="de-AT" sz="2300" dirty="0" err="1"/>
              <a:t>Fv</a:t>
            </a:r>
            <a:r>
              <a:rPr lang="de-AT" sz="2300" dirty="0"/>
              <a:t> </a:t>
            </a:r>
            <a:r>
              <a:rPr lang="de-AT" sz="2300" dirty="0" err="1"/>
              <a:t>recognition</a:t>
            </a:r>
            <a:r>
              <a:rPr lang="de-AT" sz="2300" dirty="0"/>
              <a:t> in </a:t>
            </a:r>
            <a:r>
              <a:rPr lang="de-AT" sz="2300" dirty="0" err="1"/>
              <a:t>new</a:t>
            </a:r>
            <a:r>
              <a:rPr lang="de-AT" sz="2300" dirty="0"/>
              <a:t> countries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AT" sz="2300" dirty="0"/>
              <a:t>Practice </a:t>
            </a:r>
            <a:r>
              <a:rPr lang="de-AT" sz="2300" dirty="0" err="1"/>
              <a:t>exchange</a:t>
            </a:r>
            <a:r>
              <a:rPr lang="de-AT" sz="2300" dirty="0"/>
              <a:t> </a:t>
            </a:r>
            <a:r>
              <a:rPr lang="de-AT" sz="2300" dirty="0" err="1"/>
              <a:t>program</a:t>
            </a:r>
            <a:r>
              <a:rPr lang="de-AT" sz="2300" dirty="0"/>
              <a:t> </a:t>
            </a:r>
            <a:r>
              <a:rPr lang="de-AT" sz="2300" dirty="0" err="1"/>
              <a:t>for</a:t>
            </a:r>
            <a:r>
              <a:rPr lang="de-AT" sz="2300" dirty="0"/>
              <a:t> </a:t>
            </a:r>
            <a:r>
              <a:rPr lang="de-AT" sz="2300" dirty="0" err="1"/>
              <a:t>young</a:t>
            </a:r>
            <a:r>
              <a:rPr lang="de-AT" sz="2300" dirty="0"/>
              <a:t> Simmental/</a:t>
            </a:r>
            <a:r>
              <a:rPr lang="de-AT" sz="2300" dirty="0" err="1"/>
              <a:t>Simbra</a:t>
            </a:r>
            <a:r>
              <a:rPr lang="de-AT" sz="2300" dirty="0"/>
              <a:t> </a:t>
            </a:r>
            <a:r>
              <a:rPr lang="de-AT" sz="2300" dirty="0" err="1"/>
              <a:t>breeders</a:t>
            </a:r>
            <a:endParaRPr lang="de-AT" sz="100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xmlns="" id="{77F243CF-029B-7C8A-489A-60A58D73D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6356350"/>
            <a:ext cx="2133600" cy="365125"/>
          </a:xfrm>
        </p:spPr>
        <p:txBody>
          <a:bodyPr/>
          <a:lstStyle/>
          <a:p>
            <a:fld id="{18A988C3-9EEE-4562-89BA-8F7BA19C5856}" type="slidenum">
              <a:rPr lang="de-AT" smtClean="0"/>
              <a:t>17</a:t>
            </a:fld>
            <a:endParaRPr lang="de-AT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E4043617-EBB8-B2D9-6256-EB699DFC8F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555914"/>
            <a:ext cx="3426579" cy="2569934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xmlns="" id="{C27EBBF4-D89F-2D11-350A-671592973528}"/>
              </a:ext>
            </a:extLst>
          </p:cNvPr>
          <p:cNvSpPr txBox="1"/>
          <p:nvPr/>
        </p:nvSpPr>
        <p:spPr>
          <a:xfrm>
            <a:off x="5436095" y="4140369"/>
            <a:ext cx="342658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de-AT" sz="1600" dirty="0"/>
              <a:t>Franz Traxler, Alice Mullen</a:t>
            </a:r>
          </a:p>
        </p:txBody>
      </p:sp>
    </p:spTree>
    <p:extLst>
      <p:ext uri="{BB962C8B-B14F-4D97-AF65-F5344CB8AC3E}">
        <p14:creationId xmlns:p14="http://schemas.microsoft.com/office/powerpoint/2010/main" val="3939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A3BDD3BA-B57F-4035-89B0-CF78498CF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722" y="147763"/>
            <a:ext cx="8614032" cy="1143000"/>
          </a:xfrm>
        </p:spPr>
        <p:txBody>
          <a:bodyPr/>
          <a:lstStyle/>
          <a:p>
            <a:r>
              <a:rPr lang="de-AT" sz="3200" dirty="0"/>
              <a:t/>
            </a:r>
            <a:br>
              <a:rPr lang="de-AT" sz="3200" dirty="0"/>
            </a:br>
            <a:r>
              <a:rPr lang="de-AT" sz="3200" dirty="0"/>
              <a:t>2002: 14</a:t>
            </a:r>
            <a:r>
              <a:rPr lang="de-AT" sz="3200" baseline="30000" dirty="0"/>
              <a:t>th</a:t>
            </a:r>
            <a:r>
              <a:rPr lang="de-AT" sz="3200" dirty="0"/>
              <a:t> World </a:t>
            </a:r>
            <a:r>
              <a:rPr lang="de-AT" sz="3200" dirty="0" err="1"/>
              <a:t>Congress</a:t>
            </a:r>
            <a:r>
              <a:rPr lang="de-AT" sz="3200" dirty="0"/>
              <a:t/>
            </a:r>
            <a:br>
              <a:rPr lang="de-AT" sz="3200" dirty="0"/>
            </a:br>
            <a:r>
              <a:rPr lang="de-AT" sz="3200" dirty="0"/>
              <a:t>South </a:t>
            </a:r>
            <a:r>
              <a:rPr lang="de-AT" sz="3200" dirty="0" err="1"/>
              <a:t>Africa</a:t>
            </a:r>
            <a:r>
              <a:rPr lang="de-AT" sz="3200" dirty="0"/>
              <a:t> and Namibia</a:t>
            </a:r>
            <a:br>
              <a:rPr lang="de-AT" sz="3200" dirty="0"/>
            </a:br>
            <a:r>
              <a:rPr lang="de-AT" sz="2000" b="0" dirty="0" err="1"/>
              <a:t>worldwide</a:t>
            </a:r>
            <a:r>
              <a:rPr lang="de-AT" sz="2000" b="0" dirty="0"/>
              <a:t> </a:t>
            </a:r>
            <a:r>
              <a:rPr lang="de-AT" sz="2000" b="0" dirty="0" err="1"/>
              <a:t>animal</a:t>
            </a:r>
            <a:r>
              <a:rPr lang="de-AT" sz="2000" b="0" dirty="0"/>
              <a:t> </a:t>
            </a:r>
            <a:r>
              <a:rPr lang="de-AT" sz="2000" b="0" dirty="0" err="1"/>
              <a:t>disease</a:t>
            </a:r>
            <a:r>
              <a:rPr lang="de-AT" sz="2000" b="0" dirty="0"/>
              <a:t> </a:t>
            </a:r>
            <a:r>
              <a:rPr lang="de-AT" sz="2000" b="0" dirty="0" err="1"/>
              <a:t>crisis</a:t>
            </a:r>
            <a:r>
              <a:rPr lang="de-AT" sz="2000" b="0" dirty="0"/>
              <a:t> (BSE, FMD)</a:t>
            </a:r>
            <a:endParaRPr lang="de-AT" sz="2400" b="0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4A1D4F8D-9899-7C14-CF6E-74EEE6938843}"/>
              </a:ext>
            </a:extLst>
          </p:cNvPr>
          <p:cNvSpPr txBox="1"/>
          <p:nvPr/>
        </p:nvSpPr>
        <p:spPr>
          <a:xfrm>
            <a:off x="594976" y="1700808"/>
            <a:ext cx="3256944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de-AT" sz="2300" u="sng" dirty="0"/>
              <a:t>New </a:t>
            </a:r>
            <a:r>
              <a:rPr lang="de-AT" sz="2300" u="sng" dirty="0" err="1"/>
              <a:t>Presidency</a:t>
            </a:r>
            <a:r>
              <a:rPr lang="de-AT" sz="2300" dirty="0"/>
              <a:t>:</a:t>
            </a:r>
          </a:p>
          <a:p>
            <a:pPr marL="0" indent="0">
              <a:buNone/>
              <a:tabLst>
                <a:tab pos="4754563" algn="l"/>
              </a:tabLst>
            </a:pPr>
            <a:r>
              <a:rPr lang="de-AT" sz="2300" dirty="0"/>
              <a:t>Robert </a:t>
            </a:r>
            <a:r>
              <a:rPr lang="de-AT" sz="2300" dirty="0" err="1"/>
              <a:t>Haralson</a:t>
            </a:r>
            <a:r>
              <a:rPr lang="de-AT" sz="2300" dirty="0"/>
              <a:t>, US </a:t>
            </a:r>
          </a:p>
          <a:p>
            <a:pPr marL="0" indent="0">
              <a:buNone/>
              <a:tabLst>
                <a:tab pos="4754563" algn="l"/>
              </a:tabLst>
            </a:pPr>
            <a:r>
              <a:rPr lang="de-AT" sz="2300" dirty="0"/>
              <a:t>Franz Stürzer, DE</a:t>
            </a:r>
          </a:p>
          <a:p>
            <a:pPr marL="0" indent="0">
              <a:buNone/>
              <a:tabLst>
                <a:tab pos="4754563" algn="l"/>
              </a:tabLst>
            </a:pPr>
            <a:r>
              <a:rPr lang="de-AT" sz="2300" dirty="0"/>
              <a:t>Peter Speers, AUS </a:t>
            </a:r>
          </a:p>
          <a:p>
            <a:pPr marL="0" indent="0">
              <a:buNone/>
              <a:tabLst>
                <a:tab pos="4754563" algn="l"/>
              </a:tabLst>
            </a:pPr>
            <a:r>
              <a:rPr lang="de-AT" sz="2300" dirty="0" err="1"/>
              <a:t>NewSecretary</a:t>
            </a:r>
            <a:r>
              <a:rPr lang="de-AT" sz="2300" dirty="0"/>
              <a:t> General: Andreas Bigler, CH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6E275329-20C2-D77D-DBBA-4D5733E294E2}"/>
              </a:ext>
            </a:extLst>
          </p:cNvPr>
          <p:cNvSpPr txBox="1"/>
          <p:nvPr/>
        </p:nvSpPr>
        <p:spPr>
          <a:xfrm>
            <a:off x="333872" y="4448433"/>
            <a:ext cx="8810128" cy="22929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2300" u="sng" dirty="0"/>
              <a:t>Topics:</a:t>
            </a:r>
          </a:p>
          <a:p>
            <a:pPr marL="324000" indent="-324000">
              <a:buFont typeface="Arial" panose="020B0604020202020204" pitchFamily="34" charset="0"/>
              <a:buChar char="•"/>
            </a:pPr>
            <a:r>
              <a:rPr lang="de-AT" sz="2000" dirty="0"/>
              <a:t>“The dual </a:t>
            </a:r>
            <a:r>
              <a:rPr lang="de-AT" sz="2000" dirty="0" err="1"/>
              <a:t>purpose</a:t>
            </a:r>
            <a:r>
              <a:rPr lang="de-AT" sz="2000" dirty="0"/>
              <a:t> </a:t>
            </a:r>
            <a:r>
              <a:rPr lang="de-AT" sz="2000" dirty="0" err="1"/>
              <a:t>of</a:t>
            </a:r>
            <a:r>
              <a:rPr lang="de-AT" sz="2000" dirty="0"/>
              <a:t> </a:t>
            </a:r>
            <a:r>
              <a:rPr lang="de-AT" sz="2000" dirty="0" err="1"/>
              <a:t>the</a:t>
            </a:r>
            <a:r>
              <a:rPr lang="de-AT" sz="2000" dirty="0"/>
              <a:t> Si-</a:t>
            </a:r>
            <a:r>
              <a:rPr lang="de-AT" sz="2000" dirty="0" err="1"/>
              <a:t>Fv</a:t>
            </a:r>
            <a:r>
              <a:rPr lang="de-AT" sz="2000" dirty="0"/>
              <a:t> in European countries” </a:t>
            </a:r>
          </a:p>
          <a:p>
            <a:pPr marL="324000" indent="-324000">
              <a:buFont typeface="Arial" panose="020B0604020202020204" pitchFamily="34" charset="0"/>
              <a:buChar char="•"/>
            </a:pPr>
            <a:r>
              <a:rPr lang="de-AT" sz="2000" dirty="0"/>
              <a:t>The beef </a:t>
            </a:r>
            <a:r>
              <a:rPr lang="de-AT" sz="2000" dirty="0" err="1"/>
              <a:t>utilization</a:t>
            </a:r>
            <a:r>
              <a:rPr lang="de-AT" sz="2000" dirty="0"/>
              <a:t> </a:t>
            </a:r>
            <a:r>
              <a:rPr lang="de-AT" sz="2000" dirty="0" err="1"/>
              <a:t>of</a:t>
            </a:r>
            <a:r>
              <a:rPr lang="de-AT" sz="2000" dirty="0"/>
              <a:t> </a:t>
            </a:r>
            <a:r>
              <a:rPr lang="de-AT" sz="2000" dirty="0" err="1"/>
              <a:t>the</a:t>
            </a:r>
            <a:r>
              <a:rPr lang="de-AT" sz="2000" dirty="0"/>
              <a:t> Si-</a:t>
            </a:r>
            <a:r>
              <a:rPr lang="de-AT" sz="2000" dirty="0" err="1"/>
              <a:t>Fv</a:t>
            </a:r>
            <a:r>
              <a:rPr lang="de-AT" sz="2000" dirty="0"/>
              <a:t> </a:t>
            </a:r>
          </a:p>
          <a:p>
            <a:pPr marL="324000" indent="-324000">
              <a:buFont typeface="Arial" panose="020B0604020202020204" pitchFamily="34" charset="0"/>
              <a:buChar char="•"/>
            </a:pPr>
            <a:r>
              <a:rPr lang="de-AT" sz="2000" b="1" dirty="0"/>
              <a:t>New total </a:t>
            </a:r>
            <a:r>
              <a:rPr lang="de-AT" sz="2000" b="1" dirty="0" err="1"/>
              <a:t>breeding</a:t>
            </a:r>
            <a:r>
              <a:rPr lang="de-AT" sz="2000" b="1" dirty="0"/>
              <a:t> </a:t>
            </a:r>
            <a:r>
              <a:rPr lang="de-AT" sz="2000" b="1" dirty="0" err="1"/>
              <a:t>value</a:t>
            </a:r>
            <a:r>
              <a:rPr lang="de-AT" sz="2000" b="1" dirty="0"/>
              <a:t> (GZW) in DE+AT: 39:17:44 = milk : beef : </a:t>
            </a:r>
            <a:r>
              <a:rPr lang="de-AT" sz="2000" b="1" dirty="0" err="1"/>
              <a:t>fitness</a:t>
            </a:r>
            <a:endParaRPr lang="de-AT" sz="2000" b="1" dirty="0"/>
          </a:p>
          <a:p>
            <a:pPr marL="324000" indent="-324000">
              <a:buFont typeface="Arial" panose="020B0604020202020204" pitchFamily="34" charset="0"/>
              <a:buChar char="•"/>
            </a:pPr>
            <a:r>
              <a:rPr lang="de-AT" sz="2000" dirty="0" err="1"/>
              <a:t>Ecological</a:t>
            </a:r>
            <a:r>
              <a:rPr lang="de-AT" sz="2000" dirty="0"/>
              <a:t> </a:t>
            </a:r>
            <a:r>
              <a:rPr lang="de-AT" sz="2000" dirty="0" err="1"/>
              <a:t>benefits</a:t>
            </a:r>
            <a:r>
              <a:rPr lang="de-AT" sz="2000" dirty="0"/>
              <a:t> - </a:t>
            </a:r>
            <a:r>
              <a:rPr lang="de-AT" sz="2000" dirty="0" err="1"/>
              <a:t>less</a:t>
            </a:r>
            <a:r>
              <a:rPr lang="de-AT" sz="2000" dirty="0"/>
              <a:t> </a:t>
            </a:r>
            <a:r>
              <a:rPr lang="de-AT" sz="2000" dirty="0" err="1"/>
              <a:t>methane</a:t>
            </a:r>
            <a:r>
              <a:rPr lang="de-AT" sz="2000" dirty="0"/>
              <a:t> per kg milk and beef (</a:t>
            </a:r>
            <a:r>
              <a:rPr lang="de-AT" sz="2000" dirty="0" err="1"/>
              <a:t>Kräußlich</a:t>
            </a:r>
            <a:r>
              <a:rPr lang="de-AT" sz="2000" dirty="0"/>
              <a:t>)</a:t>
            </a:r>
          </a:p>
          <a:p>
            <a:pPr marL="324000" indent="-324000">
              <a:buFont typeface="Arial" panose="020B0604020202020204" pitchFamily="34" charset="0"/>
              <a:buChar char="•"/>
            </a:pPr>
            <a:r>
              <a:rPr lang="de-AT" sz="2000" dirty="0"/>
              <a:t>4 </a:t>
            </a:r>
            <a:r>
              <a:rPr lang="de-AT" sz="2000" dirty="0" err="1"/>
              <a:t>presentations</a:t>
            </a:r>
            <a:r>
              <a:rPr lang="de-AT" sz="2000" dirty="0"/>
              <a:t>: Performance </a:t>
            </a:r>
            <a:r>
              <a:rPr lang="de-AT" sz="2000" dirty="0" err="1"/>
              <a:t>of</a:t>
            </a:r>
            <a:r>
              <a:rPr lang="de-AT" sz="2000" dirty="0"/>
              <a:t> Simmental in SA and NAM</a:t>
            </a:r>
          </a:p>
          <a:p>
            <a:pPr marL="324000" indent="-324000">
              <a:buFont typeface="Arial" panose="020B0604020202020204" pitchFamily="34" charset="0"/>
              <a:buChar char="•"/>
            </a:pPr>
            <a:r>
              <a:rPr lang="de-AT" sz="2000" dirty="0" err="1"/>
              <a:t>Discussion</a:t>
            </a:r>
            <a:r>
              <a:rPr lang="de-AT" sz="2000" dirty="0"/>
              <a:t> </a:t>
            </a:r>
            <a:r>
              <a:rPr lang="de-AT" sz="2000" dirty="0" err="1"/>
              <a:t>marker-assisted</a:t>
            </a:r>
            <a:r>
              <a:rPr lang="de-AT" sz="2000" dirty="0"/>
              <a:t> </a:t>
            </a:r>
            <a:r>
              <a:rPr lang="de-AT" sz="2000" dirty="0" err="1"/>
              <a:t>selection</a:t>
            </a:r>
            <a:r>
              <a:rPr lang="de-AT" sz="2000" dirty="0"/>
              <a:t> (MAS)</a:t>
            </a:r>
          </a:p>
        </p:txBody>
      </p:sp>
      <p:pic>
        <p:nvPicPr>
          <p:cNvPr id="4" name="Grafik 3" descr="Ein Bild, das draußen, Baum, Gras, Vieh enthält.&#10;&#10;Automatisch generierte Beschreibung">
            <a:extLst>
              <a:ext uri="{FF2B5EF4-FFF2-40B4-BE49-F238E27FC236}">
                <a16:creationId xmlns:a16="http://schemas.microsoft.com/office/drawing/2014/main" xmlns="" id="{BD873225-DE0E-FFD9-6302-1480712580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4" t="17330" b="12067"/>
          <a:stretch/>
        </p:blipFill>
        <p:spPr>
          <a:xfrm>
            <a:off x="3838238" y="1635619"/>
            <a:ext cx="4971890" cy="2812814"/>
          </a:xfrm>
          <a:prstGeom prst="rect">
            <a:avLst/>
          </a:prstGeom>
        </p:spPr>
      </p:pic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9FF84449-08E4-FB2C-A931-DD4CBA166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6356350"/>
            <a:ext cx="2133600" cy="365125"/>
          </a:xfrm>
        </p:spPr>
        <p:txBody>
          <a:bodyPr/>
          <a:lstStyle/>
          <a:p>
            <a:fld id="{18A988C3-9EEE-4562-89BA-8F7BA19C5856}" type="slidenum">
              <a:rPr lang="de-AT" smtClean="0"/>
              <a:t>18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775026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A3BDD3BA-B57F-4035-89B0-CF78498CF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872" y="274638"/>
            <a:ext cx="8614032" cy="1143000"/>
          </a:xfrm>
        </p:spPr>
        <p:txBody>
          <a:bodyPr/>
          <a:lstStyle/>
          <a:p>
            <a:r>
              <a:rPr lang="de-AT" sz="3200" dirty="0"/>
              <a:t>2004: 15</a:t>
            </a:r>
            <a:r>
              <a:rPr lang="de-AT" sz="3200" baseline="30000" dirty="0"/>
              <a:t>th</a:t>
            </a:r>
            <a:r>
              <a:rPr lang="de-AT" sz="3200" dirty="0"/>
              <a:t> World </a:t>
            </a:r>
            <a:r>
              <a:rPr lang="de-AT" sz="3200" dirty="0" err="1"/>
              <a:t>Congress</a:t>
            </a:r>
            <a:r>
              <a:rPr lang="de-AT" sz="3200" dirty="0"/>
              <a:t/>
            </a:r>
            <a:br>
              <a:rPr lang="de-AT" sz="3200" dirty="0"/>
            </a:br>
            <a:r>
              <a:rPr lang="de-AT" sz="3200" dirty="0"/>
              <a:t>Aarhus, </a:t>
            </a:r>
            <a:r>
              <a:rPr lang="de-AT" sz="3200" dirty="0" err="1"/>
              <a:t>Denmark</a:t>
            </a:r>
            <a:r>
              <a:rPr lang="de-AT" sz="3200" dirty="0"/>
              <a:t>+ Tour </a:t>
            </a:r>
            <a:r>
              <a:rPr lang="de-AT" sz="3200" dirty="0" err="1"/>
              <a:t>to</a:t>
            </a:r>
            <a:r>
              <a:rPr lang="de-AT" sz="3200" dirty="0"/>
              <a:t> </a:t>
            </a:r>
            <a:r>
              <a:rPr lang="de-AT" sz="3200" dirty="0" err="1"/>
              <a:t>Sweden</a:t>
            </a:r>
            <a:endParaRPr lang="de-AT" sz="2800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4A1D4F8D-9899-7C14-CF6E-74EEE6938843}"/>
              </a:ext>
            </a:extLst>
          </p:cNvPr>
          <p:cNvSpPr txBox="1"/>
          <p:nvPr/>
        </p:nvSpPr>
        <p:spPr>
          <a:xfrm>
            <a:off x="594976" y="1556792"/>
            <a:ext cx="81534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de-AT" sz="800" dirty="0">
              <a:ea typeface="+mj-ea"/>
              <a:cs typeface="+mj-cs"/>
            </a:endParaRPr>
          </a:p>
          <a:p>
            <a:pPr marL="0" indent="0">
              <a:buNone/>
            </a:pPr>
            <a:r>
              <a:rPr lang="de-AT" sz="2300" u="sng" dirty="0"/>
              <a:t>New </a:t>
            </a:r>
            <a:r>
              <a:rPr lang="de-AT" sz="2300" u="sng" dirty="0" err="1"/>
              <a:t>Presidency</a:t>
            </a:r>
            <a:r>
              <a:rPr lang="de-AT" sz="2300" dirty="0"/>
              <a:t>: Franz Stürzer, DE; Josef Kucera, CZ; Bruce </a:t>
            </a:r>
            <a:r>
              <a:rPr lang="de-AT" sz="2300" dirty="0" err="1"/>
              <a:t>Holmquist</a:t>
            </a:r>
            <a:r>
              <a:rPr lang="de-AT" sz="2300" dirty="0"/>
              <a:t>, CAN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6E275329-20C2-D77D-DBBA-4D5733E294E2}"/>
              </a:ext>
            </a:extLst>
          </p:cNvPr>
          <p:cNvSpPr txBox="1"/>
          <p:nvPr/>
        </p:nvSpPr>
        <p:spPr>
          <a:xfrm>
            <a:off x="3707904" y="2492896"/>
            <a:ext cx="5256584" cy="3862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2300" u="sng" dirty="0" err="1"/>
              <a:t>Topis</a:t>
            </a:r>
            <a:r>
              <a:rPr lang="de-AT" sz="2300" u="sng" dirty="0"/>
              <a:t>: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AT" sz="2300" dirty="0"/>
              <a:t>Linear type </a:t>
            </a:r>
            <a:r>
              <a:rPr lang="de-AT" sz="2300" dirty="0" err="1"/>
              <a:t>description</a:t>
            </a:r>
            <a:r>
              <a:rPr lang="de-AT" sz="2300" dirty="0"/>
              <a:t> in beef </a:t>
            </a:r>
            <a:r>
              <a:rPr lang="de-AT" sz="2300" dirty="0" err="1"/>
              <a:t>cattle</a:t>
            </a:r>
            <a:r>
              <a:rPr lang="de-AT" sz="2300" dirty="0"/>
              <a:t> </a:t>
            </a:r>
            <a:r>
              <a:rPr lang="de-AT" sz="2300" dirty="0" err="1"/>
              <a:t>breeding</a:t>
            </a:r>
            <a:endParaRPr lang="de-AT" sz="2300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AT" sz="2300" dirty="0" err="1"/>
              <a:t>Breeding</a:t>
            </a:r>
            <a:r>
              <a:rPr lang="de-AT" sz="2300" dirty="0"/>
              <a:t> </a:t>
            </a:r>
            <a:r>
              <a:rPr lang="de-AT" sz="2300" dirty="0" err="1"/>
              <a:t>technique</a:t>
            </a:r>
            <a:r>
              <a:rPr lang="de-AT" sz="2300" dirty="0"/>
              <a:t>: </a:t>
            </a:r>
            <a:r>
              <a:rPr lang="de-AT" sz="2300" dirty="0" err="1"/>
              <a:t>recording</a:t>
            </a:r>
            <a:r>
              <a:rPr lang="de-AT" sz="2300" dirty="0"/>
              <a:t> </a:t>
            </a:r>
            <a:r>
              <a:rPr lang="de-AT" sz="2300" dirty="0" err="1"/>
              <a:t>of</a:t>
            </a:r>
            <a:r>
              <a:rPr lang="de-AT" sz="2300" dirty="0"/>
              <a:t> </a:t>
            </a:r>
            <a:r>
              <a:rPr lang="de-AT" sz="2300" dirty="0" err="1"/>
              <a:t>hereditary</a:t>
            </a:r>
            <a:r>
              <a:rPr lang="de-AT" sz="2300" dirty="0"/>
              <a:t> </a:t>
            </a:r>
            <a:r>
              <a:rPr lang="de-AT" sz="2300" dirty="0" err="1"/>
              <a:t>defects</a:t>
            </a:r>
            <a:r>
              <a:rPr lang="de-AT" sz="2300" dirty="0"/>
              <a:t>, </a:t>
            </a:r>
            <a:r>
              <a:rPr lang="de-AT" sz="2300" dirty="0" err="1"/>
              <a:t>crossbreeding</a:t>
            </a:r>
            <a:r>
              <a:rPr lang="de-AT" sz="2300" dirty="0"/>
              <a:t> </a:t>
            </a:r>
            <a:r>
              <a:rPr lang="de-AT" sz="2300" dirty="0" err="1"/>
              <a:t>with</a:t>
            </a:r>
            <a:r>
              <a:rPr lang="de-AT" sz="2300" dirty="0"/>
              <a:t> Holstein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AT" sz="2300" dirty="0" err="1"/>
              <a:t>Purebred</a:t>
            </a:r>
            <a:r>
              <a:rPr lang="de-AT" sz="2300" dirty="0"/>
              <a:t> Si-</a:t>
            </a:r>
            <a:r>
              <a:rPr lang="de-AT" sz="2300" dirty="0" err="1"/>
              <a:t>Fv</a:t>
            </a:r>
            <a:r>
              <a:rPr lang="de-AT" sz="2300" dirty="0"/>
              <a:t>: maximum 12.5 % </a:t>
            </a:r>
            <a:r>
              <a:rPr lang="de-AT" sz="2300" dirty="0" err="1"/>
              <a:t>foreign</a:t>
            </a:r>
            <a:r>
              <a:rPr lang="de-AT" sz="2300" dirty="0"/>
              <a:t> </a:t>
            </a:r>
            <a:r>
              <a:rPr lang="de-AT" sz="2300" dirty="0" err="1"/>
              <a:t>blood</a:t>
            </a:r>
            <a:r>
              <a:rPr lang="de-AT" sz="2300" dirty="0"/>
              <a:t>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AT" sz="2300" dirty="0"/>
              <a:t>ZWS </a:t>
            </a:r>
            <a:r>
              <a:rPr lang="de-AT" sz="2300" dirty="0" err="1"/>
              <a:t>model</a:t>
            </a:r>
            <a:r>
              <a:rPr lang="de-AT" sz="2300" dirty="0"/>
              <a:t> “</a:t>
            </a:r>
            <a:r>
              <a:rPr lang="de-AT" sz="2300" dirty="0" err="1"/>
              <a:t>Breedplan</a:t>
            </a:r>
            <a:r>
              <a:rPr lang="de-AT" sz="2300" dirty="0"/>
              <a:t>” - 17 </a:t>
            </a:r>
            <a:r>
              <a:rPr lang="de-AT" sz="2300" dirty="0" err="1"/>
              <a:t>traits</a:t>
            </a:r>
            <a:r>
              <a:rPr lang="de-AT" sz="2300" dirty="0"/>
              <a:t>, </a:t>
            </a:r>
            <a:r>
              <a:rPr lang="de-AT" sz="2300" dirty="0" err="1"/>
              <a:t>worldwide</a:t>
            </a:r>
            <a:r>
              <a:rPr lang="de-AT" sz="2300" dirty="0"/>
              <a:t> </a:t>
            </a:r>
            <a:r>
              <a:rPr lang="de-AT" sz="2300" dirty="0" err="1"/>
              <a:t>application</a:t>
            </a:r>
            <a:r>
              <a:rPr lang="de-AT" sz="2300" dirty="0"/>
              <a:t> (Speers, AUS)</a:t>
            </a:r>
            <a:endParaRPr lang="de-AT" sz="100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xmlns="" id="{112716A3-BBF8-520E-064F-2FADB250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30888" y="6356350"/>
            <a:ext cx="2133600" cy="365125"/>
          </a:xfrm>
        </p:spPr>
        <p:txBody>
          <a:bodyPr/>
          <a:lstStyle/>
          <a:p>
            <a:fld id="{18A988C3-9EEE-4562-89BA-8F7BA19C5856}" type="slidenum">
              <a:rPr lang="de-AT" smtClean="0"/>
              <a:t>19</a:t>
            </a:fld>
            <a:endParaRPr lang="de-AT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xmlns="" id="{5DDA8380-66FB-682A-E0AE-94F044DC51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480122"/>
            <a:ext cx="3127226" cy="2084817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xmlns="" id="{DC45B98D-FDAA-18B6-7413-03A6F718A6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18" y="4626071"/>
            <a:ext cx="3125044" cy="2083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87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xmlns="" id="{AFCD724F-D455-603D-C21E-0E5ADD963F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328" y="249218"/>
            <a:ext cx="1368152" cy="803518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xmlns="" id="{F9F56602-BA5C-4B9B-24CE-0150B46F2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1143000"/>
          </a:xfrm>
        </p:spPr>
        <p:txBody>
          <a:bodyPr/>
          <a:lstStyle/>
          <a:p>
            <a:pPr algn="ctr"/>
            <a:r>
              <a:rPr lang="de-AT" sz="3200" b="1" dirty="0" err="1">
                <a:solidFill>
                  <a:srgbClr val="A5651F"/>
                </a:solidFill>
              </a:rPr>
              <a:t>Let's</a:t>
            </a:r>
            <a:r>
              <a:rPr lang="de-AT" sz="3200" b="1" dirty="0">
                <a:solidFill>
                  <a:srgbClr val="A5651F"/>
                </a:solidFill>
              </a:rPr>
              <a:t> </a:t>
            </a:r>
            <a:r>
              <a:rPr lang="de-AT" sz="3200" b="1" dirty="0" err="1">
                <a:solidFill>
                  <a:srgbClr val="A5651F"/>
                </a:solidFill>
              </a:rPr>
              <a:t>look</a:t>
            </a:r>
            <a:r>
              <a:rPr lang="de-AT" sz="3200" b="1" dirty="0">
                <a:solidFill>
                  <a:srgbClr val="A5651F"/>
                </a:solidFill>
              </a:rPr>
              <a:t> back</a:t>
            </a:r>
            <a:br>
              <a:rPr lang="de-AT" sz="3200" b="1" dirty="0">
                <a:solidFill>
                  <a:srgbClr val="A5651F"/>
                </a:solidFill>
              </a:rPr>
            </a:br>
            <a:endParaRPr lang="de-DE" sz="3200" b="1" dirty="0">
              <a:solidFill>
                <a:srgbClr val="A5651F"/>
              </a:solidFill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xmlns="" id="{A4C54B5A-712E-E379-940F-DC968E672AA4}"/>
              </a:ext>
            </a:extLst>
          </p:cNvPr>
          <p:cNvSpPr txBox="1"/>
          <p:nvPr/>
        </p:nvSpPr>
        <p:spPr>
          <a:xfrm>
            <a:off x="940520" y="1631470"/>
            <a:ext cx="7560840" cy="22745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09600" indent="-609600">
              <a:lnSpc>
                <a:spcPct val="80000"/>
              </a:lnSpc>
              <a:spcAft>
                <a:spcPts val="600"/>
              </a:spcAft>
              <a:buFontTx/>
              <a:buAutoNum type="arabicPeriod"/>
            </a:pPr>
            <a:r>
              <a:rPr lang="de-AT" altLang="de-DE" sz="2700" dirty="0"/>
              <a:t>1962 - </a:t>
            </a:r>
            <a:r>
              <a:rPr lang="de-AT" altLang="de-DE" sz="2700" dirty="0" err="1"/>
              <a:t>Foundation</a:t>
            </a:r>
            <a:r>
              <a:rPr lang="de-AT" altLang="de-DE" sz="2700" dirty="0"/>
              <a:t> </a:t>
            </a:r>
            <a:r>
              <a:rPr lang="de-AT" altLang="de-DE" sz="2700" dirty="0" err="1"/>
              <a:t>of</a:t>
            </a:r>
            <a:r>
              <a:rPr lang="de-AT" altLang="de-DE" sz="2700" dirty="0"/>
              <a:t> </a:t>
            </a:r>
            <a:r>
              <a:rPr lang="de-AT" altLang="de-DE" sz="2700" dirty="0" err="1"/>
              <a:t>the</a:t>
            </a:r>
            <a:r>
              <a:rPr lang="de-AT" altLang="de-DE" sz="2700" dirty="0"/>
              <a:t> European Simmental Cattle </a:t>
            </a:r>
            <a:r>
              <a:rPr lang="de-AT" altLang="de-DE" sz="2700" dirty="0" err="1"/>
              <a:t>Association</a:t>
            </a:r>
            <a:r>
              <a:rPr lang="de-AT" altLang="de-DE" sz="2700" dirty="0"/>
              <a:t> in Munich</a:t>
            </a:r>
          </a:p>
          <a:p>
            <a:pPr marL="609600" indent="-609600">
              <a:lnSpc>
                <a:spcPct val="80000"/>
              </a:lnSpc>
              <a:spcAft>
                <a:spcPts val="600"/>
              </a:spcAft>
              <a:buFontTx/>
              <a:buAutoNum type="arabicPeriod"/>
            </a:pPr>
            <a:r>
              <a:rPr lang="de-AT" altLang="de-DE" sz="2700" dirty="0"/>
              <a:t>1968 - First </a:t>
            </a:r>
            <a:r>
              <a:rPr lang="de-AT" altLang="de-DE" sz="2700" dirty="0" err="1"/>
              <a:t>discussions</a:t>
            </a:r>
            <a:r>
              <a:rPr lang="de-AT" altLang="de-DE" sz="2700" dirty="0"/>
              <a:t> on </a:t>
            </a:r>
            <a:r>
              <a:rPr lang="de-AT" altLang="de-DE" sz="2700" dirty="0" err="1"/>
              <a:t>the</a:t>
            </a:r>
            <a:r>
              <a:rPr lang="de-AT" altLang="de-DE" sz="2700" dirty="0"/>
              <a:t> </a:t>
            </a:r>
            <a:r>
              <a:rPr lang="de-AT" altLang="de-DE" sz="2700" dirty="0" err="1"/>
              <a:t>foundation</a:t>
            </a:r>
            <a:r>
              <a:rPr lang="de-AT" altLang="de-DE" sz="2700" dirty="0"/>
              <a:t> </a:t>
            </a:r>
            <a:r>
              <a:rPr lang="de-AT" altLang="de-DE" sz="2700" dirty="0" err="1"/>
              <a:t>of</a:t>
            </a:r>
            <a:r>
              <a:rPr lang="de-AT" altLang="de-DE" sz="2700" dirty="0"/>
              <a:t> a </a:t>
            </a:r>
            <a:r>
              <a:rPr lang="de-AT" altLang="de-DE" sz="2700" dirty="0" err="1"/>
              <a:t>world</a:t>
            </a:r>
            <a:r>
              <a:rPr lang="de-AT" altLang="de-DE" sz="2700" dirty="0"/>
              <a:t> </a:t>
            </a:r>
            <a:r>
              <a:rPr lang="de-AT" altLang="de-DE" sz="2700" dirty="0" err="1"/>
              <a:t>association</a:t>
            </a:r>
            <a:endParaRPr lang="de-AT" altLang="de-DE" sz="2700" dirty="0"/>
          </a:p>
          <a:p>
            <a:pPr marL="609600" indent="-609600">
              <a:lnSpc>
                <a:spcPct val="80000"/>
              </a:lnSpc>
              <a:spcAft>
                <a:spcPts val="600"/>
              </a:spcAft>
              <a:buFontTx/>
              <a:buAutoNum type="arabicPeriod"/>
            </a:pPr>
            <a:r>
              <a:rPr lang="de-AT" altLang="de-DE" sz="2700" dirty="0"/>
              <a:t>1972 - 10</a:t>
            </a:r>
            <a:r>
              <a:rPr lang="de-AT" altLang="de-DE" sz="2700" baseline="30000" dirty="0"/>
              <a:t>th</a:t>
            </a:r>
            <a:r>
              <a:rPr lang="de-AT" altLang="de-DE" sz="2700" dirty="0"/>
              <a:t> EVF </a:t>
            </a:r>
            <a:r>
              <a:rPr lang="de-AT" altLang="de-DE" sz="2700" dirty="0" err="1"/>
              <a:t>Congress</a:t>
            </a:r>
            <a:r>
              <a:rPr lang="de-AT" altLang="de-DE" sz="2700" dirty="0"/>
              <a:t> in Munich - </a:t>
            </a:r>
            <a:r>
              <a:rPr lang="de-AT" altLang="de-DE" sz="2700" dirty="0" err="1"/>
              <a:t>Decision</a:t>
            </a:r>
            <a:r>
              <a:rPr lang="de-AT" altLang="de-DE" sz="2700" dirty="0"/>
              <a:t> </a:t>
            </a:r>
            <a:r>
              <a:rPr lang="de-AT" altLang="de-DE" sz="2700" dirty="0" err="1"/>
              <a:t>to</a:t>
            </a:r>
            <a:r>
              <a:rPr lang="de-AT" altLang="de-DE" sz="2700" dirty="0"/>
              <a:t> form a </a:t>
            </a:r>
            <a:r>
              <a:rPr lang="de-AT" altLang="de-DE" sz="2700" dirty="0" err="1"/>
              <a:t>world</a:t>
            </a:r>
            <a:r>
              <a:rPr lang="de-AT" altLang="de-DE" sz="2700" dirty="0"/>
              <a:t> </a:t>
            </a:r>
            <a:r>
              <a:rPr lang="de-AT" altLang="de-DE" sz="2700" dirty="0" err="1"/>
              <a:t>association</a:t>
            </a:r>
            <a:endParaRPr lang="de-AT" altLang="de-DE" sz="2700" dirty="0"/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xmlns="" id="{E5D3A77A-4D9A-98C7-2E61-6016D58CB7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527"/>
          <a:stretch/>
        </p:blipFill>
        <p:spPr>
          <a:xfrm>
            <a:off x="4672328" y="3903620"/>
            <a:ext cx="3998808" cy="2610343"/>
          </a:xfrm>
          <a:prstGeom prst="rect">
            <a:avLst/>
          </a:prstGeom>
        </p:spPr>
      </p:pic>
      <p:sp>
        <p:nvSpPr>
          <p:cNvPr id="8" name="Textfeld 2">
            <a:extLst>
              <a:ext uri="{FF2B5EF4-FFF2-40B4-BE49-F238E27FC236}">
                <a16:creationId xmlns:a16="http://schemas.microsoft.com/office/drawing/2014/main" xmlns="" id="{7778676A-AE65-039F-6264-0627B5ECE4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2328" y="6165304"/>
            <a:ext cx="3500072" cy="676467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AT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Breeder</a:t>
            </a:r>
            <a:r>
              <a:rPr lang="de-AT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Josef </a:t>
            </a:r>
            <a:r>
              <a:rPr lang="de-AT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Kirschsteiger</a:t>
            </a:r>
            <a:r>
              <a:rPr lang="de-AT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de-AT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his</a:t>
            </a:r>
            <a:r>
              <a:rPr lang="de-AT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Viktoria, </a:t>
            </a:r>
            <a:r>
              <a:rPr lang="de-AT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de-AT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AT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first</a:t>
            </a:r>
            <a:r>
              <a:rPr lang="de-AT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AT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winner</a:t>
            </a:r>
            <a:r>
              <a:rPr lang="de-AT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AT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de-AT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AT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de-AT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Dr. Anton Pohl Prize (</a:t>
            </a:r>
            <a:r>
              <a:rPr lang="de-AT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lifetime</a:t>
            </a:r>
            <a:r>
              <a:rPr lang="de-AT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AT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yield</a:t>
            </a:r>
            <a:r>
              <a:rPr lang="de-AT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104,854 kg milk, 4,465 kg </a:t>
            </a:r>
            <a:r>
              <a:rPr lang="de-AT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fat</a:t>
            </a:r>
            <a:r>
              <a:rPr lang="de-AT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48596F8D-EC5F-CABD-A168-2B31372825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3273" y="3911422"/>
            <a:ext cx="3998807" cy="262028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9" name="Textfeld 2">
            <a:extLst>
              <a:ext uri="{FF2B5EF4-FFF2-40B4-BE49-F238E27FC236}">
                <a16:creationId xmlns:a16="http://schemas.microsoft.com/office/drawing/2014/main" xmlns="" id="{8FD4C9C2-D51F-4747-0167-633C5DED5B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274" y="6237312"/>
            <a:ext cx="3010614" cy="478849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</a:pPr>
            <a:r>
              <a:rPr lang="de-AT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MORELLO, OÖ, AT </a:t>
            </a:r>
            <a:endParaRPr lang="de-AT" sz="12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de-AT" sz="12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GZW. 111, MW. 101, FW. 104,FIT. 115, MB .93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xmlns="" id="{1CED1F5E-BF98-F2A3-59AA-3290BC5D0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30888" y="6356350"/>
            <a:ext cx="2133600" cy="365125"/>
          </a:xfrm>
        </p:spPr>
        <p:txBody>
          <a:bodyPr/>
          <a:lstStyle/>
          <a:p>
            <a:fld id="{18A988C3-9EEE-4562-89BA-8F7BA19C5856}" type="slidenum">
              <a:rPr lang="de-AT" smtClean="0"/>
              <a:t>2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81386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xmlns="" id="{FF6D001F-8EF3-E8C6-22B6-B96DD2CF70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882" y="3456337"/>
            <a:ext cx="3019966" cy="201593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="" id="{A3BDD3BA-B57F-4035-89B0-CF78498CF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872" y="274638"/>
            <a:ext cx="8645688" cy="1143000"/>
          </a:xfrm>
        </p:spPr>
        <p:txBody>
          <a:bodyPr/>
          <a:lstStyle/>
          <a:p>
            <a:r>
              <a:rPr lang="de-AT" sz="3200" dirty="0"/>
              <a:t>2006: 16</a:t>
            </a:r>
            <a:r>
              <a:rPr lang="de-AT" sz="3200" baseline="30000" dirty="0"/>
              <a:t>th</a:t>
            </a:r>
            <a:r>
              <a:rPr lang="de-AT" sz="3200" dirty="0"/>
              <a:t> World </a:t>
            </a:r>
            <a:r>
              <a:rPr lang="de-AT" sz="3200" dirty="0" err="1"/>
              <a:t>Congress</a:t>
            </a:r>
            <a:r>
              <a:rPr lang="de-AT" sz="3200" dirty="0"/>
              <a:t/>
            </a:r>
            <a:br>
              <a:rPr lang="de-AT" sz="3200" dirty="0"/>
            </a:br>
            <a:r>
              <a:rPr lang="de-AT" sz="3200" dirty="0"/>
              <a:t>Calgary, Canada </a:t>
            </a:r>
            <a:r>
              <a:rPr lang="de-AT" sz="2400" dirty="0"/>
              <a:t>(</a:t>
            </a:r>
            <a:r>
              <a:rPr lang="de-AT" sz="2400" dirty="0" err="1"/>
              <a:t>for</a:t>
            </a:r>
            <a:r>
              <a:rPr lang="de-AT" sz="2400" dirty="0"/>
              <a:t> </a:t>
            </a:r>
            <a:r>
              <a:rPr lang="de-AT" sz="2400" dirty="0" err="1"/>
              <a:t>the</a:t>
            </a:r>
            <a:r>
              <a:rPr lang="de-AT" sz="2400" dirty="0"/>
              <a:t> 2nd time)</a:t>
            </a:r>
            <a:endParaRPr lang="de-AT" sz="2000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4A1D4F8D-9899-7C14-CF6E-74EEE6938843}"/>
              </a:ext>
            </a:extLst>
          </p:cNvPr>
          <p:cNvSpPr txBox="1"/>
          <p:nvPr/>
        </p:nvSpPr>
        <p:spPr>
          <a:xfrm>
            <a:off x="323528" y="1687113"/>
            <a:ext cx="3040920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de-AT" sz="2300" u="sng" dirty="0"/>
              <a:t>New </a:t>
            </a:r>
            <a:r>
              <a:rPr lang="de-AT" sz="2300" u="sng" dirty="0" err="1"/>
              <a:t>Presidency</a:t>
            </a:r>
            <a:r>
              <a:rPr lang="de-AT" sz="2300" dirty="0"/>
              <a:t>:</a:t>
            </a:r>
          </a:p>
          <a:p>
            <a:pPr marL="0" indent="0">
              <a:buNone/>
            </a:pPr>
            <a:r>
              <a:rPr lang="de-AT" sz="2300" dirty="0"/>
              <a:t>Franz Stürzer, DE</a:t>
            </a:r>
          </a:p>
          <a:p>
            <a:pPr marL="0" indent="0">
              <a:buNone/>
            </a:pPr>
            <a:r>
              <a:rPr lang="de-AT" sz="2300" dirty="0"/>
              <a:t>Josef Kucera, CZ</a:t>
            </a:r>
          </a:p>
          <a:p>
            <a:pPr marL="0" indent="0">
              <a:buNone/>
            </a:pPr>
            <a:r>
              <a:rPr lang="de-AT" sz="2300" dirty="0"/>
              <a:t>Bruce </a:t>
            </a:r>
            <a:r>
              <a:rPr lang="de-AT" sz="2300" dirty="0" err="1"/>
              <a:t>Holmquist</a:t>
            </a:r>
            <a:r>
              <a:rPr lang="de-AT" sz="2300" dirty="0"/>
              <a:t>, CAN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6E275329-20C2-D77D-DBBA-4D5733E294E2}"/>
              </a:ext>
            </a:extLst>
          </p:cNvPr>
          <p:cNvSpPr txBox="1"/>
          <p:nvPr/>
        </p:nvSpPr>
        <p:spPr>
          <a:xfrm>
            <a:off x="355184" y="4725144"/>
            <a:ext cx="7529184" cy="2015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2200" u="sng" dirty="0"/>
              <a:t>Topics: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AT" sz="2200" dirty="0"/>
              <a:t>New </a:t>
            </a:r>
            <a:r>
              <a:rPr lang="de-AT" sz="2200" dirty="0" err="1"/>
              <a:t>developments</a:t>
            </a:r>
            <a:r>
              <a:rPr lang="de-AT" sz="2200" dirty="0"/>
              <a:t> in DNA </a:t>
            </a:r>
            <a:r>
              <a:rPr lang="de-AT" sz="2200" dirty="0" err="1"/>
              <a:t>technology</a:t>
            </a:r>
            <a:endParaRPr lang="de-AT" sz="2200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AT" sz="2200" dirty="0"/>
              <a:t>Beef </a:t>
            </a:r>
            <a:r>
              <a:rPr lang="de-AT" sz="2200" dirty="0" err="1"/>
              <a:t>production</a:t>
            </a:r>
            <a:r>
              <a:rPr lang="de-AT" sz="2200" dirty="0"/>
              <a:t> and </a:t>
            </a:r>
            <a:r>
              <a:rPr lang="de-AT" sz="2200" dirty="0" err="1"/>
              <a:t>the</a:t>
            </a:r>
            <a:r>
              <a:rPr lang="de-AT" sz="2200" dirty="0"/>
              <a:t> </a:t>
            </a:r>
            <a:r>
              <a:rPr lang="de-AT" sz="2200" dirty="0" err="1"/>
              <a:t>importance</a:t>
            </a:r>
            <a:r>
              <a:rPr lang="de-AT" sz="2200" dirty="0"/>
              <a:t> </a:t>
            </a:r>
            <a:r>
              <a:rPr lang="de-AT" sz="2200" dirty="0" err="1"/>
              <a:t>of</a:t>
            </a:r>
            <a:r>
              <a:rPr lang="de-AT" sz="2200" dirty="0"/>
              <a:t> Simmental </a:t>
            </a:r>
            <a:r>
              <a:rPr lang="de-AT" sz="2200" dirty="0" err="1"/>
              <a:t>cattle</a:t>
            </a:r>
            <a:endParaRPr lang="de-AT" sz="2200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AT" sz="2200" dirty="0"/>
              <a:t>Global </a:t>
            </a:r>
            <a:r>
              <a:rPr lang="de-AT" sz="2200" dirty="0" err="1"/>
              <a:t>agriculture</a:t>
            </a:r>
            <a:r>
              <a:rPr lang="de-AT" sz="2200" dirty="0"/>
              <a:t> and livestock </a:t>
            </a:r>
            <a:r>
              <a:rPr lang="de-AT" sz="2200" dirty="0" err="1"/>
              <a:t>farming</a:t>
            </a:r>
            <a:r>
              <a:rPr lang="de-AT" sz="2200" dirty="0"/>
              <a:t> in </a:t>
            </a:r>
            <a:r>
              <a:rPr lang="de-AT" sz="2200" dirty="0" err="1"/>
              <a:t>transition</a:t>
            </a:r>
            <a:endParaRPr lang="de-AT" sz="2200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AT" sz="2200" dirty="0"/>
              <a:t>First international </a:t>
            </a:r>
            <a:r>
              <a:rPr lang="de-AT" sz="2200" dirty="0" err="1"/>
              <a:t>young</a:t>
            </a:r>
            <a:r>
              <a:rPr lang="de-AT" sz="2200" dirty="0"/>
              <a:t> </a:t>
            </a:r>
            <a:r>
              <a:rPr lang="de-AT" sz="2200" dirty="0" err="1"/>
              <a:t>breeder</a:t>
            </a:r>
            <a:r>
              <a:rPr lang="de-AT" sz="2200" dirty="0"/>
              <a:t> </a:t>
            </a:r>
            <a:r>
              <a:rPr lang="de-AT" sz="2200" dirty="0" err="1"/>
              <a:t>program</a:t>
            </a:r>
            <a:r>
              <a:rPr lang="de-AT" sz="2200" dirty="0"/>
              <a:t> </a:t>
            </a:r>
            <a:r>
              <a:rPr lang="de-AT" sz="2200" dirty="0" err="1"/>
              <a:t>went</a:t>
            </a:r>
            <a:r>
              <a:rPr lang="de-AT" sz="2200" dirty="0"/>
              <a:t> </a:t>
            </a:r>
            <a:r>
              <a:rPr lang="de-AT" sz="2200" dirty="0" err="1"/>
              <a:t>well</a:t>
            </a:r>
            <a:endParaRPr lang="de-AT" sz="2200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xmlns="" id="{C9CDA21E-D577-B32D-6D24-7B796EC40AB6}"/>
              </a:ext>
            </a:extLst>
          </p:cNvPr>
          <p:cNvSpPr txBox="1"/>
          <p:nvPr/>
        </p:nvSpPr>
        <p:spPr>
          <a:xfrm>
            <a:off x="355184" y="3615407"/>
            <a:ext cx="508091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2200" dirty="0"/>
              <a:t>2005:  </a:t>
            </a:r>
            <a:r>
              <a:rPr lang="de-AT" sz="2200" dirty="0" err="1"/>
              <a:t>committee</a:t>
            </a:r>
            <a:r>
              <a:rPr lang="de-AT" sz="2200" dirty="0"/>
              <a:t> </a:t>
            </a:r>
            <a:r>
              <a:rPr lang="de-AT" sz="2200" dirty="0" err="1"/>
              <a:t>meeting</a:t>
            </a:r>
            <a:r>
              <a:rPr lang="de-AT" sz="2200" dirty="0"/>
              <a:t> in Guadalajara, MEXICO</a:t>
            </a:r>
            <a:endParaRPr lang="de-AT" sz="2200" b="1" dirty="0">
              <a:solidFill>
                <a:srgbClr val="7E4D18"/>
              </a:solidFill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xmlns="" id="{F27F6D34-4177-9EE0-961A-4DD9BC1EB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04248" y="6356350"/>
            <a:ext cx="2133600" cy="365125"/>
          </a:xfrm>
        </p:spPr>
        <p:txBody>
          <a:bodyPr/>
          <a:lstStyle/>
          <a:p>
            <a:fld id="{18A988C3-9EEE-4562-89BA-8F7BA19C5856}" type="slidenum">
              <a:rPr lang="de-AT" smtClean="0"/>
              <a:t>20</a:t>
            </a:fld>
            <a:endParaRPr lang="de-AT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xmlns="" id="{CFF79AD1-AEA2-B86C-F76E-CFF9FD7F75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95" b="11425"/>
          <a:stretch/>
        </p:blipFill>
        <p:spPr>
          <a:xfrm>
            <a:off x="3647059" y="1412776"/>
            <a:ext cx="5304992" cy="202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304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A3BDD3BA-B57F-4035-89B0-CF78498CF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332655"/>
            <a:ext cx="8352928" cy="1407061"/>
          </a:xfrm>
        </p:spPr>
        <p:txBody>
          <a:bodyPr/>
          <a:lstStyle/>
          <a:p>
            <a:r>
              <a:rPr lang="de-AT" sz="3200" dirty="0"/>
              <a:t>2007: Committee </a:t>
            </a:r>
            <a:r>
              <a:rPr lang="de-AT" sz="3200" dirty="0" err="1"/>
              <a:t>meeting</a:t>
            </a:r>
            <a:r>
              <a:rPr lang="de-AT" sz="3200" dirty="0"/>
              <a:t> </a:t>
            </a:r>
            <a:br>
              <a:rPr lang="de-AT" sz="3200" dirty="0"/>
            </a:br>
            <a:r>
              <a:rPr lang="de-AT" sz="3200" dirty="0"/>
              <a:t>in </a:t>
            </a:r>
            <a:r>
              <a:rPr lang="de-AT" sz="3200" dirty="0" err="1"/>
              <a:t>the</a:t>
            </a:r>
            <a:r>
              <a:rPr lang="de-AT" sz="3200" dirty="0"/>
              <a:t> Czech </a:t>
            </a:r>
            <a:r>
              <a:rPr lang="de-AT" sz="3200" dirty="0" err="1"/>
              <a:t>Republic</a:t>
            </a:r>
            <a:r>
              <a:rPr lang="de-AT" sz="3000" dirty="0"/>
              <a:t/>
            </a:r>
            <a:br>
              <a:rPr lang="de-AT" sz="3000" dirty="0"/>
            </a:br>
            <a:endParaRPr lang="de-AT" sz="300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6E275329-20C2-D77D-DBBA-4D5733E294E2}"/>
              </a:ext>
            </a:extLst>
          </p:cNvPr>
          <p:cNvSpPr txBox="1"/>
          <p:nvPr/>
        </p:nvSpPr>
        <p:spPr>
          <a:xfrm>
            <a:off x="480252" y="2564904"/>
            <a:ext cx="5217234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2300" u="sng" dirty="0"/>
              <a:t>Topics: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AT" sz="2300" dirty="0"/>
              <a:t>Budget </a:t>
            </a:r>
            <a:r>
              <a:rPr lang="de-AT" sz="2300" dirty="0" err="1"/>
              <a:t>for</a:t>
            </a:r>
            <a:r>
              <a:rPr lang="de-AT" sz="2300" dirty="0"/>
              <a:t> </a:t>
            </a:r>
            <a:r>
              <a:rPr lang="de-AT" sz="2300" dirty="0" err="1"/>
              <a:t>research</a:t>
            </a:r>
            <a:r>
              <a:rPr lang="de-AT" sz="2300" dirty="0"/>
              <a:t> </a:t>
            </a:r>
            <a:r>
              <a:rPr lang="de-AT" sz="2300" dirty="0" err="1"/>
              <a:t>projects</a:t>
            </a:r>
            <a:r>
              <a:rPr lang="de-AT" sz="2300" dirty="0"/>
              <a:t>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AT" sz="2300" dirty="0"/>
              <a:t>Health </a:t>
            </a:r>
            <a:r>
              <a:rPr lang="de-AT" sz="2300" dirty="0" err="1"/>
              <a:t>monitoring</a:t>
            </a:r>
            <a:r>
              <a:rPr lang="de-AT" sz="2300" dirty="0"/>
              <a:t> and </a:t>
            </a:r>
            <a:r>
              <a:rPr lang="de-AT" sz="2300" dirty="0" err="1"/>
              <a:t>breeding</a:t>
            </a:r>
            <a:r>
              <a:rPr lang="de-AT" sz="2300" dirty="0"/>
              <a:t> </a:t>
            </a:r>
            <a:r>
              <a:rPr lang="de-AT" sz="2300" dirty="0" err="1"/>
              <a:t>for</a:t>
            </a:r>
            <a:r>
              <a:rPr lang="de-AT" sz="2300" dirty="0"/>
              <a:t> </a:t>
            </a:r>
            <a:r>
              <a:rPr lang="de-AT" sz="2300" dirty="0" err="1"/>
              <a:t>fitness</a:t>
            </a:r>
            <a:r>
              <a:rPr lang="de-AT" sz="2300" dirty="0"/>
              <a:t> (Egger-Danner, AT),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AT" sz="2300" dirty="0"/>
              <a:t>SIM-FV </a:t>
            </a:r>
            <a:r>
              <a:rPr lang="de-AT" sz="2300" dirty="0" err="1"/>
              <a:t>under</a:t>
            </a:r>
            <a:r>
              <a:rPr lang="de-AT" sz="2300" dirty="0"/>
              <a:t> extensive </a:t>
            </a:r>
            <a:r>
              <a:rPr lang="de-AT" sz="2300" dirty="0" err="1"/>
              <a:t>conditions</a:t>
            </a:r>
            <a:r>
              <a:rPr lang="de-AT" sz="2300" dirty="0"/>
              <a:t> (</a:t>
            </a:r>
            <a:r>
              <a:rPr lang="de-AT" sz="2300" dirty="0" err="1"/>
              <a:t>Massmann</a:t>
            </a:r>
            <a:r>
              <a:rPr lang="de-AT" sz="2300" dirty="0"/>
              <a:t>, SA) </a:t>
            </a:r>
            <a:endParaRPr lang="de-AT" sz="2300" u="sng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xmlns="" id="{C9CDA21E-D577-B32D-6D24-7B796EC40AB6}"/>
              </a:ext>
            </a:extLst>
          </p:cNvPr>
          <p:cNvSpPr txBox="1"/>
          <p:nvPr/>
        </p:nvSpPr>
        <p:spPr>
          <a:xfrm>
            <a:off x="480252" y="1628800"/>
            <a:ext cx="45958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2400" u="sng" dirty="0" err="1"/>
              <a:t>Hosted</a:t>
            </a:r>
            <a:r>
              <a:rPr lang="de-AT" sz="2400" dirty="0"/>
              <a:t>: R. </a:t>
            </a:r>
            <a:r>
              <a:rPr lang="de-AT" sz="2400" dirty="0" err="1"/>
              <a:t>Sustacek</a:t>
            </a:r>
            <a:r>
              <a:rPr lang="de-AT" sz="2400" dirty="0"/>
              <a:t> (</a:t>
            </a:r>
            <a:r>
              <a:rPr lang="de-AT" sz="2400" dirty="0" err="1"/>
              <a:t>died</a:t>
            </a:r>
            <a:r>
              <a:rPr lang="de-AT" sz="2400" dirty="0"/>
              <a:t> 2016) and Josef Kucera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xmlns="" id="{57331A57-576C-595D-1715-EAE75E881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58880" y="6356350"/>
            <a:ext cx="2133600" cy="365125"/>
          </a:xfrm>
        </p:spPr>
        <p:txBody>
          <a:bodyPr/>
          <a:lstStyle/>
          <a:p>
            <a:fld id="{18A988C3-9EEE-4562-89BA-8F7BA19C5856}" type="slidenum">
              <a:rPr lang="de-AT" smtClean="0"/>
              <a:t>21</a:t>
            </a:fld>
            <a:endParaRPr lang="de-AT" dirty="0"/>
          </a:p>
        </p:txBody>
      </p:sp>
      <p:pic>
        <p:nvPicPr>
          <p:cNvPr id="3" name="Grafik 2" descr="Ein Bild, das Nutztiere, draußen, Rind, Vieh enthält.&#10;&#10;Automatisch generierte Beschreibung">
            <a:extLst>
              <a:ext uri="{FF2B5EF4-FFF2-40B4-BE49-F238E27FC236}">
                <a16:creationId xmlns:a16="http://schemas.microsoft.com/office/drawing/2014/main" xmlns="" id="{06F42934-CA9D-8ED3-A10C-7D0D5FA667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802" y="1355392"/>
            <a:ext cx="2697730" cy="1777932"/>
          </a:xfrm>
          <a:prstGeom prst="rect">
            <a:avLst/>
          </a:prstGeom>
        </p:spPr>
      </p:pic>
      <p:pic>
        <p:nvPicPr>
          <p:cNvPr id="6" name="Grafik 5" descr="Ein Bild, das Säugetier, Nutztiere, Kuh, Vieh enthält.&#10;&#10;Automatisch generierte Beschreibung">
            <a:extLst>
              <a:ext uri="{FF2B5EF4-FFF2-40B4-BE49-F238E27FC236}">
                <a16:creationId xmlns:a16="http://schemas.microsoft.com/office/drawing/2014/main" xmlns="" id="{0C8852EE-17BA-6358-C0D6-34CF6EF5C0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542" y="3237910"/>
            <a:ext cx="2704990" cy="1948871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xmlns="" id="{0B0983CC-55B6-AA19-965E-8BC9695BC547}"/>
              </a:ext>
            </a:extLst>
          </p:cNvPr>
          <p:cNvSpPr txBox="1"/>
          <p:nvPr/>
        </p:nvSpPr>
        <p:spPr>
          <a:xfrm>
            <a:off x="480252" y="5118285"/>
            <a:ext cx="866374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AT" sz="2200" dirty="0"/>
              <a:t>Fleckvieh-</a:t>
            </a:r>
            <a:r>
              <a:rPr lang="de-AT" sz="2200" dirty="0" err="1"/>
              <a:t>Past</a:t>
            </a:r>
            <a:r>
              <a:rPr lang="de-AT" sz="2200" dirty="0"/>
              <a:t>-</a:t>
            </a:r>
            <a:r>
              <a:rPr lang="de-AT" sz="2200" dirty="0" err="1"/>
              <a:t>Present</a:t>
            </a:r>
            <a:r>
              <a:rPr lang="de-AT" sz="2200" dirty="0"/>
              <a:t>-Vision (Grupp, DE)</a:t>
            </a:r>
          </a:p>
          <a:p>
            <a:pPr>
              <a:spcAft>
                <a:spcPts val="600"/>
              </a:spcAft>
            </a:pPr>
            <a:r>
              <a:rPr lang="de-AT" sz="2200" dirty="0"/>
              <a:t>Simmental </a:t>
            </a:r>
            <a:r>
              <a:rPr lang="de-AT" sz="2200" dirty="0" err="1"/>
              <a:t>cattle</a:t>
            </a:r>
            <a:r>
              <a:rPr lang="de-AT" sz="2200" dirty="0"/>
              <a:t> in China - </a:t>
            </a:r>
            <a:r>
              <a:rPr lang="de-AT" sz="2200" dirty="0" err="1"/>
              <a:t>officially</a:t>
            </a:r>
            <a:r>
              <a:rPr lang="de-AT" sz="2200" dirty="0"/>
              <a:t> </a:t>
            </a:r>
            <a:r>
              <a:rPr lang="de-AT" sz="2200" dirty="0" err="1"/>
              <a:t>recognized</a:t>
            </a:r>
            <a:r>
              <a:rPr lang="de-AT" sz="2200" dirty="0"/>
              <a:t> </a:t>
            </a:r>
            <a:r>
              <a:rPr lang="de-AT" sz="2200" dirty="0" err="1"/>
              <a:t>as</a:t>
            </a:r>
            <a:r>
              <a:rPr lang="de-AT" sz="2200" dirty="0"/>
              <a:t> a </a:t>
            </a:r>
            <a:r>
              <a:rPr lang="de-AT" sz="2200" dirty="0" err="1"/>
              <a:t>breed</a:t>
            </a:r>
            <a:r>
              <a:rPr lang="de-AT" sz="2200" dirty="0"/>
              <a:t> (</a:t>
            </a:r>
            <a:r>
              <a:rPr lang="de-AT" sz="2200" dirty="0" err="1"/>
              <a:t>Yachun</a:t>
            </a:r>
            <a:r>
              <a:rPr lang="de-AT" sz="2200" dirty="0"/>
              <a:t> Wang)</a:t>
            </a:r>
          </a:p>
          <a:p>
            <a:pPr>
              <a:spcAft>
                <a:spcPts val="600"/>
              </a:spcAft>
            </a:pPr>
            <a:r>
              <a:rPr lang="de-AT" sz="2200" dirty="0" err="1"/>
              <a:t>Netherlands</a:t>
            </a:r>
            <a:r>
              <a:rPr lang="de-AT" sz="2200" dirty="0"/>
              <a:t>:  Fleckvieh-</a:t>
            </a:r>
            <a:r>
              <a:rPr lang="de-AT" sz="2200" dirty="0" err="1"/>
              <a:t>Stamboek</a:t>
            </a:r>
            <a:r>
              <a:rPr lang="de-AT" sz="2200" dirty="0"/>
              <a:t> </a:t>
            </a:r>
            <a:r>
              <a:rPr lang="de-AT" sz="2200" dirty="0" err="1"/>
              <a:t>founded</a:t>
            </a:r>
            <a:r>
              <a:rPr lang="de-AT" sz="2200" dirty="0"/>
              <a:t> - 100 </a:t>
            </a:r>
            <a:r>
              <a:rPr lang="de-AT" sz="2200" dirty="0" err="1"/>
              <a:t>members</a:t>
            </a:r>
            <a:endParaRPr lang="de-AT" sz="2200" dirty="0"/>
          </a:p>
        </p:txBody>
      </p:sp>
    </p:spTree>
    <p:extLst>
      <p:ext uri="{BB962C8B-B14F-4D97-AF65-F5344CB8AC3E}">
        <p14:creationId xmlns:p14="http://schemas.microsoft.com/office/powerpoint/2010/main" val="123410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A3BDD3BA-B57F-4035-89B0-CF78498CF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872" y="274638"/>
            <a:ext cx="8614032" cy="1143000"/>
          </a:xfrm>
        </p:spPr>
        <p:txBody>
          <a:bodyPr/>
          <a:lstStyle/>
          <a:p>
            <a:r>
              <a:rPr lang="de-AT" sz="3200" dirty="0"/>
              <a:t>2008: 17</a:t>
            </a:r>
            <a:r>
              <a:rPr lang="de-AT" sz="3200" baseline="30000" dirty="0"/>
              <a:t>th</a:t>
            </a:r>
            <a:r>
              <a:rPr lang="de-AT" sz="3200" dirty="0"/>
              <a:t> World </a:t>
            </a:r>
            <a:r>
              <a:rPr lang="de-AT" sz="3200" dirty="0" err="1"/>
              <a:t>Congress</a:t>
            </a:r>
            <a:r>
              <a:rPr lang="de-AT" sz="3200" dirty="0"/>
              <a:t/>
            </a:r>
            <a:br>
              <a:rPr lang="de-AT" sz="3200" dirty="0"/>
            </a:br>
            <a:r>
              <a:rPr lang="de-AT" sz="3200" dirty="0"/>
              <a:t>Huntingdon, Great Britain</a:t>
            </a:r>
            <a:endParaRPr lang="de-AT" sz="2800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4A1D4F8D-9899-7C14-CF6E-74EEE6938843}"/>
              </a:ext>
            </a:extLst>
          </p:cNvPr>
          <p:cNvSpPr txBox="1"/>
          <p:nvPr/>
        </p:nvSpPr>
        <p:spPr>
          <a:xfrm>
            <a:off x="467543" y="1499636"/>
            <a:ext cx="4893091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de-AT" sz="2300" u="sng" dirty="0"/>
              <a:t>New </a:t>
            </a:r>
            <a:r>
              <a:rPr lang="de-AT" sz="2300" u="sng" dirty="0" err="1"/>
              <a:t>Presidency</a:t>
            </a:r>
            <a:r>
              <a:rPr lang="de-AT" sz="2300" dirty="0"/>
              <a:t>: Bruce </a:t>
            </a:r>
            <a:r>
              <a:rPr lang="de-AT" sz="2300" dirty="0" err="1"/>
              <a:t>Holmquist</a:t>
            </a:r>
            <a:r>
              <a:rPr lang="de-AT" sz="2300" dirty="0"/>
              <a:t>, CAN; Josef Kucera, CZ; Bill Almond, AUS</a:t>
            </a:r>
          </a:p>
          <a:p>
            <a:pPr marL="0" indent="0">
              <a:buNone/>
            </a:pPr>
            <a:endParaRPr lang="de-AT" sz="1200" dirty="0"/>
          </a:p>
          <a:p>
            <a:pPr marL="0" indent="0">
              <a:buNone/>
            </a:pPr>
            <a:r>
              <a:rPr lang="de-AT" sz="2300" dirty="0"/>
              <a:t>Czech </a:t>
            </a:r>
            <a:r>
              <a:rPr lang="de-AT" sz="2300" dirty="0" err="1"/>
              <a:t>Republic</a:t>
            </a:r>
            <a:r>
              <a:rPr lang="de-AT" sz="2300" dirty="0"/>
              <a:t> </a:t>
            </a:r>
            <a:r>
              <a:rPr lang="de-AT" sz="2300" dirty="0" err="1"/>
              <a:t>takes</a:t>
            </a:r>
            <a:r>
              <a:rPr lang="de-AT" sz="2300" dirty="0"/>
              <a:t> </a:t>
            </a:r>
            <a:r>
              <a:rPr lang="de-AT" sz="2300" dirty="0" err="1"/>
              <a:t>over</a:t>
            </a:r>
            <a:r>
              <a:rPr lang="de-AT" sz="2300" dirty="0"/>
              <a:t> </a:t>
            </a:r>
            <a:r>
              <a:rPr lang="de-AT" sz="2300" dirty="0" err="1"/>
              <a:t>the</a:t>
            </a:r>
            <a:r>
              <a:rPr lang="de-AT" sz="2300" dirty="0"/>
              <a:t> General </a:t>
            </a:r>
            <a:r>
              <a:rPr lang="de-AT" sz="2300" dirty="0" err="1"/>
              <a:t>Secretariat</a:t>
            </a:r>
            <a:r>
              <a:rPr lang="de-AT" sz="2300" dirty="0"/>
              <a:t> (</a:t>
            </a:r>
            <a:r>
              <a:rPr lang="de-AT" sz="2300" dirty="0" err="1" smtClean="0"/>
              <a:t>Kr</a:t>
            </a:r>
            <a:r>
              <a:rPr lang="cs-CZ" sz="2300" dirty="0" smtClean="0"/>
              <a:t>i</a:t>
            </a:r>
            <a:r>
              <a:rPr lang="de-AT" sz="2300" dirty="0" err="1" smtClean="0"/>
              <a:t>st</a:t>
            </a:r>
            <a:r>
              <a:rPr lang="cs-CZ" sz="2300" dirty="0" smtClean="0"/>
              <a:t>ý</a:t>
            </a:r>
            <a:r>
              <a:rPr lang="de-AT" sz="2300" dirty="0" smtClean="0"/>
              <a:t>na </a:t>
            </a:r>
            <a:r>
              <a:rPr lang="de-AT" sz="2300" dirty="0" err="1"/>
              <a:t>Skopalova</a:t>
            </a:r>
            <a:r>
              <a:rPr lang="de-AT" sz="2300" dirty="0"/>
              <a:t>)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6E275329-20C2-D77D-DBBA-4D5733E294E2}"/>
              </a:ext>
            </a:extLst>
          </p:cNvPr>
          <p:cNvSpPr txBox="1"/>
          <p:nvPr/>
        </p:nvSpPr>
        <p:spPr>
          <a:xfrm>
            <a:off x="467544" y="3420139"/>
            <a:ext cx="4680519" cy="33932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2300" u="sng" dirty="0"/>
              <a:t>Topics: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AT" sz="2300" dirty="0"/>
              <a:t>Beef </a:t>
            </a:r>
            <a:r>
              <a:rPr lang="de-AT" sz="2300" dirty="0" err="1"/>
              <a:t>tenderness</a:t>
            </a:r>
            <a:r>
              <a:rPr lang="de-AT" sz="2300" dirty="0"/>
              <a:t> </a:t>
            </a:r>
            <a:r>
              <a:rPr lang="de-AT" sz="2300" dirty="0" err="1"/>
              <a:t>as</a:t>
            </a:r>
            <a:r>
              <a:rPr lang="de-AT" sz="2300" dirty="0"/>
              <a:t> a </a:t>
            </a:r>
            <a:r>
              <a:rPr lang="de-AT" sz="2300" dirty="0" err="1"/>
              <a:t>quality</a:t>
            </a:r>
            <a:r>
              <a:rPr lang="de-AT" sz="2300" dirty="0"/>
              <a:t> </a:t>
            </a:r>
            <a:r>
              <a:rPr lang="de-AT" sz="2300" dirty="0" err="1"/>
              <a:t>characteristic</a:t>
            </a:r>
            <a:r>
              <a:rPr lang="de-AT" sz="2300" dirty="0"/>
              <a:t> 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AT" sz="2300" dirty="0"/>
              <a:t>DNA - </a:t>
            </a:r>
            <a:r>
              <a:rPr lang="de-AT" sz="2300" dirty="0" err="1"/>
              <a:t>use</a:t>
            </a:r>
            <a:r>
              <a:rPr lang="de-AT" sz="2300" dirty="0"/>
              <a:t> in </a:t>
            </a:r>
            <a:r>
              <a:rPr lang="de-AT" sz="2300" dirty="0" err="1"/>
              <a:t>breeding</a:t>
            </a:r>
            <a:r>
              <a:rPr lang="de-AT" sz="2300" dirty="0"/>
              <a:t> </a:t>
            </a:r>
            <a:r>
              <a:rPr lang="de-AT" sz="2300" dirty="0" err="1"/>
              <a:t>programs</a:t>
            </a:r>
            <a:endParaRPr lang="de-AT" sz="2300" dirty="0"/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AT" sz="2300" dirty="0" err="1"/>
              <a:t>Hereditary</a:t>
            </a:r>
            <a:r>
              <a:rPr lang="de-AT" sz="2300" dirty="0"/>
              <a:t> </a:t>
            </a:r>
            <a:r>
              <a:rPr lang="de-AT" sz="2300" dirty="0" err="1"/>
              <a:t>defect</a:t>
            </a:r>
            <a:r>
              <a:rPr lang="de-AT" sz="2300" dirty="0"/>
              <a:t> </a:t>
            </a:r>
            <a:r>
              <a:rPr lang="de-AT" sz="2300" dirty="0" err="1"/>
              <a:t>spider</a:t>
            </a:r>
            <a:r>
              <a:rPr lang="de-AT" sz="2300" dirty="0"/>
              <a:t> </a:t>
            </a:r>
            <a:r>
              <a:rPr lang="de-AT" sz="2300" dirty="0" err="1"/>
              <a:t>limb</a:t>
            </a:r>
            <a:r>
              <a:rPr lang="de-AT" sz="2300" dirty="0"/>
              <a:t> (</a:t>
            </a:r>
            <a:r>
              <a:rPr lang="de-AT" sz="2300" dirty="0" err="1"/>
              <a:t>arachnomelia</a:t>
            </a:r>
            <a:r>
              <a:rPr lang="de-AT" sz="2300" dirty="0"/>
              <a:t>)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AT" sz="2300" dirty="0"/>
              <a:t>The WSFF </a:t>
            </a:r>
            <a:r>
              <a:rPr lang="de-AT" sz="2300" dirty="0" err="1"/>
              <a:t>invites</a:t>
            </a:r>
            <a:r>
              <a:rPr lang="de-AT" sz="2300" dirty="0"/>
              <a:t> </a:t>
            </a:r>
            <a:r>
              <a:rPr lang="de-AT" sz="2300" dirty="0" err="1"/>
              <a:t>the</a:t>
            </a:r>
            <a:r>
              <a:rPr lang="de-AT" sz="2300" dirty="0"/>
              <a:t> </a:t>
            </a:r>
            <a:r>
              <a:rPr lang="de-AT" sz="2300" dirty="0" err="1"/>
              <a:t>young</a:t>
            </a:r>
            <a:r>
              <a:rPr lang="de-AT" sz="2300" dirty="0"/>
              <a:t> </a:t>
            </a:r>
            <a:r>
              <a:rPr lang="de-AT" sz="2300" dirty="0" err="1"/>
              <a:t>breeders</a:t>
            </a:r>
            <a:r>
              <a:rPr lang="de-AT" sz="2300" dirty="0"/>
              <a:t>' </a:t>
            </a:r>
            <a:r>
              <a:rPr lang="de-AT" sz="2300" dirty="0" err="1"/>
              <a:t>associations</a:t>
            </a:r>
            <a:r>
              <a:rPr lang="de-AT" sz="2300" dirty="0"/>
              <a:t> </a:t>
            </a:r>
            <a:r>
              <a:rPr lang="de-AT" sz="2300" dirty="0" err="1"/>
              <a:t>to</a:t>
            </a:r>
            <a:r>
              <a:rPr lang="de-AT" sz="2300" dirty="0"/>
              <a:t> </a:t>
            </a:r>
            <a:r>
              <a:rPr lang="de-AT" sz="2300" dirty="0" err="1"/>
              <a:t>participate</a:t>
            </a:r>
            <a:r>
              <a:rPr lang="de-AT" sz="2300" dirty="0"/>
              <a:t>.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xmlns="" id="{012D4F08-089D-8760-9073-69EA2221CEEF}"/>
              </a:ext>
            </a:extLst>
          </p:cNvPr>
          <p:cNvSpPr txBox="1"/>
          <p:nvPr/>
        </p:nvSpPr>
        <p:spPr>
          <a:xfrm>
            <a:off x="5256713" y="3540308"/>
            <a:ext cx="32909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de-AT" sz="1600" dirty="0"/>
              <a:t>H.E. Prinz Harry </a:t>
            </a:r>
            <a:r>
              <a:rPr lang="de-AT" sz="1600" dirty="0" err="1"/>
              <a:t>with</a:t>
            </a:r>
            <a:r>
              <a:rPr lang="de-AT" sz="1600" dirty="0"/>
              <a:t> Dan Evans, Georg </a:t>
            </a:r>
            <a:r>
              <a:rPr lang="de-AT" sz="1600" dirty="0" err="1"/>
              <a:t>Röhrmoser</a:t>
            </a:r>
            <a:r>
              <a:rPr lang="de-AT" sz="1600" dirty="0"/>
              <a:t>, Franz Stürzer</a:t>
            </a:r>
          </a:p>
        </p:txBody>
      </p:sp>
      <p:pic>
        <p:nvPicPr>
          <p:cNvPr id="13" name="Grafik 12" descr="Ein Bild, das Kleidung, Person, Mann, Gras enthält.&#10;&#10;Automatisch generierte Beschreibung">
            <a:extLst>
              <a:ext uri="{FF2B5EF4-FFF2-40B4-BE49-F238E27FC236}">
                <a16:creationId xmlns:a16="http://schemas.microsoft.com/office/drawing/2014/main" xmlns="" id="{D39B48FD-9408-FE62-0DAB-EF1EB919F7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1" t="-497" r="320" b="497"/>
          <a:stretch/>
        </p:blipFill>
        <p:spPr>
          <a:xfrm>
            <a:off x="5360634" y="1417638"/>
            <a:ext cx="3218412" cy="2141240"/>
          </a:xfrm>
          <a:prstGeom prst="rect">
            <a:avLst/>
          </a:prstGeo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xmlns="" id="{2473FD32-17F4-08E8-0940-233E4A75C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30888" y="6356350"/>
            <a:ext cx="2133600" cy="365125"/>
          </a:xfrm>
        </p:spPr>
        <p:txBody>
          <a:bodyPr/>
          <a:lstStyle/>
          <a:p>
            <a:fld id="{18A988C3-9EEE-4562-89BA-8F7BA19C5856}" type="slidenum">
              <a:rPr lang="de-AT" smtClean="0"/>
              <a:t>22</a:t>
            </a:fld>
            <a:endParaRPr lang="de-AT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F5903DDA-CB6C-FF6B-4217-1FC95D9DC7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3" y="4136660"/>
            <a:ext cx="3430983" cy="257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88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87DE3C98-FD30-D20F-3F32-6EE07E5B4B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867" t="10671" r="4867"/>
          <a:stretch/>
        </p:blipFill>
        <p:spPr>
          <a:xfrm>
            <a:off x="7071288" y="251272"/>
            <a:ext cx="1789264" cy="1143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="" id="{A3BDD3BA-B57F-4035-89B0-CF78498CF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872" y="274638"/>
            <a:ext cx="8645688" cy="1143000"/>
          </a:xfrm>
        </p:spPr>
        <p:txBody>
          <a:bodyPr/>
          <a:lstStyle/>
          <a:p>
            <a:r>
              <a:rPr lang="de-DE" sz="3200" dirty="0"/>
              <a:t>2010: 18</a:t>
            </a:r>
            <a:r>
              <a:rPr lang="de-DE" sz="3200" baseline="30000" dirty="0"/>
              <a:t>th</a:t>
            </a:r>
            <a:r>
              <a:rPr lang="de-DE" sz="3200" dirty="0"/>
              <a:t> World </a:t>
            </a:r>
            <a:r>
              <a:rPr lang="de-DE" sz="3200" dirty="0" err="1"/>
              <a:t>Congress</a:t>
            </a:r>
            <a:r>
              <a:rPr lang="de-DE" sz="3200" dirty="0"/>
              <a:t/>
            </a:r>
            <a:br>
              <a:rPr lang="de-DE" sz="3200" dirty="0"/>
            </a:br>
            <a:r>
              <a:rPr lang="de-DE" sz="3200" dirty="0"/>
              <a:t>Melbourne, Australia</a:t>
            </a:r>
            <a:endParaRPr lang="de-AT" sz="280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6E275329-20C2-D77D-DBBA-4D5733E294E2}"/>
              </a:ext>
            </a:extLst>
          </p:cNvPr>
          <p:cNvSpPr txBox="1"/>
          <p:nvPr/>
        </p:nvSpPr>
        <p:spPr>
          <a:xfrm>
            <a:off x="611560" y="3256235"/>
            <a:ext cx="4242585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de-DE" sz="2400" u="sng" dirty="0"/>
              <a:t>Topics</a:t>
            </a:r>
            <a:r>
              <a:rPr lang="de-DE" sz="2400" dirty="0"/>
              <a:t>: 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400" dirty="0"/>
              <a:t>SIMBRA </a:t>
            </a:r>
            <a:r>
              <a:rPr lang="de-DE" sz="2400" dirty="0" err="1"/>
              <a:t>Breeding</a:t>
            </a:r>
            <a:endParaRPr lang="de-DE" sz="2400" dirty="0"/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400" dirty="0" err="1"/>
              <a:t>Harmonization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conformation</a:t>
            </a:r>
            <a:endParaRPr lang="de-DE" sz="2400" dirty="0"/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400" dirty="0"/>
              <a:t>Genome </a:t>
            </a:r>
            <a:r>
              <a:rPr lang="de-DE" sz="2400" dirty="0" err="1"/>
              <a:t>projects</a:t>
            </a:r>
            <a:r>
              <a:rPr lang="de-DE" sz="2400" dirty="0"/>
              <a:t> in  North </a:t>
            </a:r>
            <a:r>
              <a:rPr lang="de-DE" sz="2400" dirty="0" err="1"/>
              <a:t>America</a:t>
            </a:r>
            <a:r>
              <a:rPr lang="de-DE" sz="2400" dirty="0"/>
              <a:t> and Europe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400" dirty="0"/>
              <a:t>Interbeef </a:t>
            </a:r>
            <a:r>
              <a:rPr lang="de-DE" sz="2400" dirty="0" err="1"/>
              <a:t>breeding</a:t>
            </a:r>
            <a:r>
              <a:rPr lang="de-DE" sz="2400" dirty="0"/>
              <a:t> </a:t>
            </a:r>
            <a:r>
              <a:rPr lang="de-DE" sz="2400" dirty="0" err="1"/>
              <a:t>value</a:t>
            </a:r>
            <a:r>
              <a:rPr lang="de-DE" sz="2400" dirty="0"/>
              <a:t> </a:t>
            </a:r>
            <a:r>
              <a:rPr lang="de-DE" sz="2400" dirty="0" err="1"/>
              <a:t>estimation</a:t>
            </a:r>
            <a:endParaRPr lang="de-DE" sz="2400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xmlns="" id="{C9CDA21E-D577-B32D-6D24-7B796EC40AB6}"/>
              </a:ext>
            </a:extLst>
          </p:cNvPr>
          <p:cNvSpPr txBox="1"/>
          <p:nvPr/>
        </p:nvSpPr>
        <p:spPr>
          <a:xfrm>
            <a:off x="611560" y="1436450"/>
            <a:ext cx="57606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de-DE" sz="2400" dirty="0"/>
          </a:p>
          <a:p>
            <a:r>
              <a:rPr lang="de-DE" sz="2400" u="sng" dirty="0"/>
              <a:t>Hosts: </a:t>
            </a:r>
            <a:r>
              <a:rPr lang="de-DE" sz="2400" dirty="0"/>
              <a:t>Bill Almond and </a:t>
            </a:r>
          </a:p>
          <a:p>
            <a:r>
              <a:rPr lang="de-DE" sz="2400" dirty="0"/>
              <a:t>                   Peter Speers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5C6EA2A1-7776-4A93-F50F-C4DEA62B8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6356350"/>
            <a:ext cx="2133600" cy="365125"/>
          </a:xfrm>
        </p:spPr>
        <p:txBody>
          <a:bodyPr/>
          <a:lstStyle/>
          <a:p>
            <a:fld id="{18A988C3-9EEE-4562-89BA-8F7BA19C5856}" type="slidenum">
              <a:rPr lang="de-AT" smtClean="0"/>
              <a:t>23</a:t>
            </a:fld>
            <a:endParaRPr lang="de-AT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xmlns="" id="{FC6CC058-57F9-9C1D-148F-4BB234758A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997" y="1758851"/>
            <a:ext cx="1895475" cy="1905000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xmlns="" id="{F4B4774D-0DC6-D3CA-F2BA-81A22167C49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r="52598" b="28710"/>
          <a:stretch/>
        </p:blipFill>
        <p:spPr>
          <a:xfrm>
            <a:off x="4854145" y="1758778"/>
            <a:ext cx="1794453" cy="1905145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xmlns="" id="{B98AFFF4-EF26-4266-23C5-DD98C09A56E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92" t="3172" b="1562"/>
          <a:stretch/>
        </p:blipFill>
        <p:spPr>
          <a:xfrm>
            <a:off x="4979517" y="3703884"/>
            <a:ext cx="3847257" cy="265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2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xmlns="" id="{687A60DC-6A93-E6E5-092E-4E6BC9112B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328" y="118457"/>
            <a:ext cx="1542322" cy="130100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="" id="{A3BDD3BA-B57F-4035-89B0-CF78498CF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274638"/>
            <a:ext cx="8064896" cy="1143000"/>
          </a:xfrm>
        </p:spPr>
        <p:txBody>
          <a:bodyPr/>
          <a:lstStyle/>
          <a:p>
            <a:r>
              <a:rPr lang="de-DE" dirty="0"/>
              <a:t/>
            </a:r>
            <a:br>
              <a:rPr lang="de-DE" dirty="0"/>
            </a:br>
            <a:r>
              <a:rPr lang="de-DE" dirty="0"/>
              <a:t>2012: 19</a:t>
            </a:r>
            <a:r>
              <a:rPr lang="de-DE" baseline="30000" dirty="0"/>
              <a:t>th</a:t>
            </a:r>
            <a:r>
              <a:rPr lang="de-DE" dirty="0"/>
              <a:t> World </a:t>
            </a:r>
            <a:r>
              <a:rPr lang="de-DE" dirty="0" err="1"/>
              <a:t>Congress</a:t>
            </a:r>
            <a:r>
              <a:rPr lang="de-DE" dirty="0"/>
              <a:t> Germany</a:t>
            </a:r>
            <a:br>
              <a:rPr lang="de-DE" dirty="0"/>
            </a:br>
            <a:r>
              <a:rPr lang="de-DE" sz="2800" dirty="0"/>
              <a:t>28 </a:t>
            </a:r>
            <a:r>
              <a:rPr lang="de-DE" sz="2800" dirty="0" err="1"/>
              <a:t>member</a:t>
            </a:r>
            <a:r>
              <a:rPr lang="de-DE" sz="2800" dirty="0"/>
              <a:t> countries, </a:t>
            </a:r>
            <a:r>
              <a:rPr lang="de-DE" dirty="0"/>
              <a:t/>
            </a:r>
            <a:br>
              <a:rPr lang="de-DE" dirty="0"/>
            </a:br>
            <a:r>
              <a:rPr lang="de-DE" sz="2400" b="0" dirty="0"/>
              <a:t>350 </a:t>
            </a:r>
            <a:r>
              <a:rPr lang="de-DE" sz="2400" b="0" dirty="0" err="1"/>
              <a:t>participants</a:t>
            </a:r>
            <a:r>
              <a:rPr lang="de-DE" sz="2400" b="0" dirty="0"/>
              <a:t> </a:t>
            </a:r>
            <a:r>
              <a:rPr lang="de-DE" sz="2400" b="0" dirty="0" err="1"/>
              <a:t>from</a:t>
            </a:r>
            <a:r>
              <a:rPr lang="de-DE" sz="2400" b="0" dirty="0"/>
              <a:t> 28 countries</a:t>
            </a:r>
            <a:endParaRPr lang="de-AT" b="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6E275329-20C2-D77D-DBBA-4D5733E294E2}"/>
              </a:ext>
            </a:extLst>
          </p:cNvPr>
          <p:cNvSpPr txBox="1"/>
          <p:nvPr/>
        </p:nvSpPr>
        <p:spPr>
          <a:xfrm>
            <a:off x="420844" y="4639988"/>
            <a:ext cx="849694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2400" u="sng" dirty="0"/>
              <a:t>Topics: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err="1"/>
              <a:t>Genomic</a:t>
            </a:r>
            <a:r>
              <a:rPr lang="de-DE" sz="2400" dirty="0"/>
              <a:t> </a:t>
            </a:r>
            <a:r>
              <a:rPr lang="de-DE" sz="2400" dirty="0" err="1"/>
              <a:t>selection</a:t>
            </a:r>
            <a:r>
              <a:rPr lang="de-DE" sz="2400" dirty="0"/>
              <a:t> in DE+AT+CZ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/>
              <a:t>Beef </a:t>
            </a:r>
            <a:r>
              <a:rPr lang="de-DE" sz="2400" dirty="0" err="1"/>
              <a:t>performance</a:t>
            </a:r>
            <a:r>
              <a:rPr lang="de-DE" sz="2400" dirty="0"/>
              <a:t> in dual </a:t>
            </a:r>
            <a:r>
              <a:rPr lang="de-DE" sz="2400" dirty="0" err="1"/>
              <a:t>purpose</a:t>
            </a:r>
            <a:r>
              <a:rPr lang="de-DE" sz="2400" dirty="0"/>
              <a:t> and </a:t>
            </a:r>
            <a:r>
              <a:rPr lang="de-DE" sz="2400" dirty="0" err="1"/>
              <a:t>suckler</a:t>
            </a:r>
            <a:r>
              <a:rPr lang="de-DE" sz="2400" dirty="0"/>
              <a:t> </a:t>
            </a:r>
            <a:r>
              <a:rPr lang="de-DE" sz="2400" dirty="0" err="1"/>
              <a:t>cow</a:t>
            </a:r>
            <a:r>
              <a:rPr lang="de-DE" sz="2400" dirty="0"/>
              <a:t> </a:t>
            </a:r>
            <a:r>
              <a:rPr lang="de-DE" sz="2400" dirty="0" err="1"/>
              <a:t>breeding</a:t>
            </a:r>
            <a:endParaRPr lang="de-D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/>
              <a:t>The robust Simmental </a:t>
            </a:r>
            <a:r>
              <a:rPr lang="de-DE" sz="2400" dirty="0" err="1"/>
              <a:t>cow</a:t>
            </a:r>
            <a:r>
              <a:rPr lang="de-DE" sz="2400" dirty="0"/>
              <a:t> - </a:t>
            </a:r>
            <a:r>
              <a:rPr lang="de-DE" sz="2400" dirty="0" err="1"/>
              <a:t>fitness</a:t>
            </a:r>
            <a:r>
              <a:rPr lang="de-DE" sz="2400" dirty="0"/>
              <a:t> and </a:t>
            </a:r>
            <a:r>
              <a:rPr lang="de-DE" sz="2400" dirty="0" err="1"/>
              <a:t>health</a:t>
            </a:r>
            <a:r>
              <a:rPr lang="de-DE" sz="2400" dirty="0"/>
              <a:t>                             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/>
              <a:t>SIMBRA - The </a:t>
            </a:r>
            <a:r>
              <a:rPr lang="de-DE" sz="2400" dirty="0" err="1"/>
              <a:t>best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2 </a:t>
            </a:r>
            <a:r>
              <a:rPr lang="de-DE" sz="2400" dirty="0" err="1"/>
              <a:t>breeds</a:t>
            </a:r>
            <a:r>
              <a:rPr lang="de-DE" sz="2400" dirty="0"/>
              <a:t> (Reini Rush, NAM)</a:t>
            </a:r>
            <a:endParaRPr lang="de-AT" sz="240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491244C7-2768-270E-8E4A-B10440B8FFDE}"/>
              </a:ext>
            </a:extLst>
          </p:cNvPr>
          <p:cNvSpPr txBox="1"/>
          <p:nvPr/>
        </p:nvSpPr>
        <p:spPr>
          <a:xfrm>
            <a:off x="323528" y="2021939"/>
            <a:ext cx="61206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400" u="sng" dirty="0"/>
              <a:t>N</a:t>
            </a:r>
            <a:r>
              <a:rPr lang="de-AT" sz="2400" u="sng" dirty="0" err="1"/>
              <a:t>ew</a:t>
            </a:r>
            <a:r>
              <a:rPr lang="de-AT" sz="2400" u="sng" dirty="0"/>
              <a:t> </a:t>
            </a:r>
            <a:r>
              <a:rPr lang="de-AT" sz="2400" u="sng" dirty="0" err="1"/>
              <a:t>Presidency</a:t>
            </a:r>
            <a:r>
              <a:rPr lang="de-AT" sz="2400" dirty="0"/>
              <a:t>: </a:t>
            </a:r>
            <a:r>
              <a:rPr lang="de-DE" sz="2400" dirty="0"/>
              <a:t>Johann </a:t>
            </a:r>
            <a:r>
              <a:rPr lang="de-DE" sz="2400" dirty="0" err="1"/>
              <a:t>Kluyts</a:t>
            </a:r>
            <a:r>
              <a:rPr lang="de-DE" sz="2400" dirty="0"/>
              <a:t>, SA;</a:t>
            </a:r>
          </a:p>
          <a:p>
            <a:r>
              <a:rPr lang="de-DE" sz="2400" dirty="0" err="1"/>
              <a:t>President</a:t>
            </a:r>
            <a:r>
              <a:rPr lang="de-DE" sz="2400" dirty="0"/>
              <a:t>: Josef Kucera, CZ; Fred Schütze, USA;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35B2316F-6AD5-5E17-5316-641664575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58880" y="6356350"/>
            <a:ext cx="2133600" cy="365125"/>
          </a:xfrm>
        </p:spPr>
        <p:txBody>
          <a:bodyPr/>
          <a:lstStyle/>
          <a:p>
            <a:fld id="{18A988C3-9EEE-4562-89BA-8F7BA19C5856}" type="slidenum">
              <a:rPr lang="de-AT" smtClean="0"/>
              <a:t>24</a:t>
            </a:fld>
            <a:endParaRPr lang="de-AT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xmlns="" id="{C6D835BF-ED86-4EC2-C52F-67B03B7A58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57" t="18907" r="557" b="15686"/>
          <a:stretch/>
        </p:blipFill>
        <p:spPr>
          <a:xfrm>
            <a:off x="395536" y="2852936"/>
            <a:ext cx="4160721" cy="181428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xmlns="" id="{F91BBF33-6372-2FB1-4B4E-550807546A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029" y="3028236"/>
            <a:ext cx="4170591" cy="227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8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A3BDD3BA-B57F-4035-89B0-CF78498CF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872" y="274638"/>
            <a:ext cx="8702624" cy="1143000"/>
          </a:xfrm>
        </p:spPr>
        <p:txBody>
          <a:bodyPr/>
          <a:lstStyle/>
          <a:p>
            <a:r>
              <a:rPr lang="de-DE" sz="3200" dirty="0"/>
              <a:t>2014: 20</a:t>
            </a:r>
            <a:r>
              <a:rPr lang="de-DE" sz="3200" baseline="30000" dirty="0"/>
              <a:t>th</a:t>
            </a:r>
            <a:r>
              <a:rPr lang="de-DE" sz="3200" dirty="0"/>
              <a:t> World </a:t>
            </a:r>
            <a:r>
              <a:rPr lang="de-DE" sz="3200" dirty="0" err="1"/>
              <a:t>Congress</a:t>
            </a:r>
            <a:r>
              <a:rPr lang="de-DE" sz="3200" dirty="0"/>
              <a:t> </a:t>
            </a:r>
            <a:br>
              <a:rPr lang="de-DE" sz="3200" dirty="0"/>
            </a:br>
            <a:r>
              <a:rPr lang="de-DE" sz="3200" dirty="0"/>
              <a:t>Cartagena, Colombia</a:t>
            </a:r>
            <a:endParaRPr lang="de-AT" sz="280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6E275329-20C2-D77D-DBBA-4D5733E294E2}"/>
              </a:ext>
            </a:extLst>
          </p:cNvPr>
          <p:cNvSpPr txBox="1"/>
          <p:nvPr/>
        </p:nvSpPr>
        <p:spPr>
          <a:xfrm>
            <a:off x="395536" y="1484784"/>
            <a:ext cx="8452048" cy="28161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2300" u="sng" dirty="0"/>
              <a:t>Topics: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300" dirty="0"/>
              <a:t>Scientific </a:t>
            </a:r>
            <a:r>
              <a:rPr lang="de-DE" sz="2300" dirty="0" err="1"/>
              <a:t>developments</a:t>
            </a:r>
            <a:r>
              <a:rPr lang="de-DE" sz="2300" dirty="0"/>
              <a:t>, ICAR, </a:t>
            </a:r>
            <a:r>
              <a:rPr lang="de-DE" sz="2300" dirty="0" err="1"/>
              <a:t>standardization</a:t>
            </a:r>
            <a:r>
              <a:rPr lang="de-DE" sz="2300" dirty="0"/>
              <a:t> </a:t>
            </a:r>
            <a:r>
              <a:rPr lang="de-DE" sz="2300" dirty="0" err="1"/>
              <a:t>of</a:t>
            </a:r>
            <a:r>
              <a:rPr lang="de-DE" sz="2300" dirty="0"/>
              <a:t> </a:t>
            </a:r>
            <a:r>
              <a:rPr lang="de-DE" sz="2300" dirty="0" err="1"/>
              <a:t>breed</a:t>
            </a:r>
            <a:r>
              <a:rPr lang="de-DE" sz="2300" dirty="0"/>
              <a:t> </a:t>
            </a:r>
            <a:r>
              <a:rPr lang="de-DE" sz="2300" dirty="0" err="1"/>
              <a:t>codes</a:t>
            </a:r>
            <a:r>
              <a:rPr lang="de-DE" sz="2300" dirty="0"/>
              <a:t> and </a:t>
            </a:r>
            <a:r>
              <a:rPr lang="de-DE" sz="2300" dirty="0" err="1"/>
              <a:t>codes</a:t>
            </a:r>
            <a:r>
              <a:rPr lang="de-DE" sz="2300" dirty="0"/>
              <a:t> </a:t>
            </a:r>
            <a:r>
              <a:rPr lang="de-DE" sz="2300" dirty="0" err="1"/>
              <a:t>for</a:t>
            </a:r>
            <a:r>
              <a:rPr lang="de-DE" sz="2300" dirty="0"/>
              <a:t> </a:t>
            </a:r>
            <a:r>
              <a:rPr lang="de-DE" sz="2300" dirty="0" err="1"/>
              <a:t>hereditary</a:t>
            </a:r>
            <a:r>
              <a:rPr lang="de-DE" sz="2300" dirty="0"/>
              <a:t> </a:t>
            </a:r>
            <a:r>
              <a:rPr lang="de-DE" sz="2300" dirty="0" err="1"/>
              <a:t>defects</a:t>
            </a:r>
            <a:endParaRPr lang="de-DE" sz="2300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300" dirty="0" err="1"/>
              <a:t>Genomic</a:t>
            </a:r>
            <a:r>
              <a:rPr lang="de-DE" sz="2300" dirty="0"/>
              <a:t> </a:t>
            </a:r>
            <a:r>
              <a:rPr lang="de-DE" sz="2300" dirty="0" err="1"/>
              <a:t>selection</a:t>
            </a:r>
            <a:r>
              <a:rPr lang="de-DE" sz="2300" dirty="0"/>
              <a:t> </a:t>
            </a:r>
            <a:r>
              <a:rPr lang="de-DE" sz="2300" dirty="0" err="1"/>
              <a:t>project</a:t>
            </a:r>
            <a:r>
              <a:rPr lang="de-DE" sz="2300" dirty="0"/>
              <a:t> Gene2Farm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300" dirty="0" err="1"/>
              <a:t>Conformation</a:t>
            </a:r>
            <a:r>
              <a:rPr lang="de-DE" sz="2300" dirty="0"/>
              <a:t> </a:t>
            </a:r>
            <a:r>
              <a:rPr lang="de-DE" sz="2300" dirty="0" err="1"/>
              <a:t>classification</a:t>
            </a:r>
            <a:r>
              <a:rPr lang="de-DE" sz="2300" dirty="0"/>
              <a:t> “System 1997“ </a:t>
            </a:r>
            <a:r>
              <a:rPr lang="de-DE" sz="2300" dirty="0" err="1"/>
              <a:t>to</a:t>
            </a:r>
            <a:r>
              <a:rPr lang="de-DE" sz="2300" dirty="0"/>
              <a:t> „</a:t>
            </a:r>
            <a:r>
              <a:rPr lang="de-DE" sz="2300" dirty="0" err="1"/>
              <a:t>FleckScore</a:t>
            </a:r>
            <a:r>
              <a:rPr lang="de-DE" sz="2300" dirty="0"/>
              <a:t>“ in 10 European countries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300" dirty="0" err="1"/>
              <a:t>Discussions</a:t>
            </a:r>
            <a:r>
              <a:rPr lang="de-DE" sz="2300" dirty="0"/>
              <a:t> on </a:t>
            </a:r>
            <a:r>
              <a:rPr lang="de-DE" sz="2300" dirty="0" err="1"/>
              <a:t>better</a:t>
            </a:r>
            <a:r>
              <a:rPr lang="de-DE" sz="2300" dirty="0"/>
              <a:t> </a:t>
            </a:r>
            <a:r>
              <a:rPr lang="de-DE" sz="2300" dirty="0" err="1"/>
              <a:t>integration</a:t>
            </a:r>
            <a:r>
              <a:rPr lang="de-DE" sz="2300" dirty="0"/>
              <a:t> </a:t>
            </a:r>
            <a:r>
              <a:rPr lang="de-DE" sz="2300" dirty="0" err="1"/>
              <a:t>of</a:t>
            </a:r>
            <a:r>
              <a:rPr lang="de-DE" sz="2300" dirty="0"/>
              <a:t> WSFF </a:t>
            </a:r>
            <a:r>
              <a:rPr lang="de-DE" sz="2300" dirty="0" err="1"/>
              <a:t>with</a:t>
            </a:r>
            <a:r>
              <a:rPr lang="de-DE" sz="2300" dirty="0"/>
              <a:t> EVF and ASA</a:t>
            </a:r>
            <a:endParaRPr lang="de-AT" sz="2300" dirty="0"/>
          </a:p>
        </p:txBody>
      </p:sp>
      <p:pic>
        <p:nvPicPr>
          <p:cNvPr id="3" name="Bild 2">
            <a:extLst>
              <a:ext uri="{FF2B5EF4-FFF2-40B4-BE49-F238E27FC236}">
                <a16:creationId xmlns:a16="http://schemas.microsoft.com/office/drawing/2014/main" xmlns="" id="{8099A0EC-E7F8-02DA-29EF-043B0A1BAB2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6" t="12857" r="7572" b="16986"/>
          <a:stretch/>
        </p:blipFill>
        <p:spPr bwMode="auto">
          <a:xfrm>
            <a:off x="4787766" y="4730835"/>
            <a:ext cx="3668722" cy="18525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xmlns="" id="{4A1D4F8D-9899-7C14-CF6E-74EEE6938843}"/>
              </a:ext>
            </a:extLst>
          </p:cNvPr>
          <p:cNvSpPr txBox="1"/>
          <p:nvPr/>
        </p:nvSpPr>
        <p:spPr>
          <a:xfrm>
            <a:off x="1835438" y="4293096"/>
            <a:ext cx="66210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de-DE" sz="2400" dirty="0"/>
              <a:t>2013: </a:t>
            </a:r>
            <a:r>
              <a:rPr lang="de-DE" sz="2400" dirty="0" err="1"/>
              <a:t>Croatia</a:t>
            </a:r>
            <a:r>
              <a:rPr lang="de-DE" sz="2400" dirty="0"/>
              <a:t> </a:t>
            </a:r>
            <a:r>
              <a:rPr lang="de-DE" sz="2400" dirty="0" err="1"/>
              <a:t>celebrates</a:t>
            </a:r>
            <a:r>
              <a:rPr lang="de-DE" sz="2400" dirty="0"/>
              <a:t> 100 </a:t>
            </a:r>
            <a:r>
              <a:rPr lang="de-DE" sz="2400" dirty="0" err="1"/>
              <a:t>years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Simmental </a:t>
            </a:r>
            <a:r>
              <a:rPr lang="de-DE" sz="2400" dirty="0" err="1"/>
              <a:t>cattle</a:t>
            </a:r>
            <a:r>
              <a:rPr lang="de-DE" sz="2400" dirty="0"/>
              <a:t> </a:t>
            </a:r>
            <a:r>
              <a:rPr lang="de-DE" sz="2400" dirty="0" err="1"/>
              <a:t>breeding</a:t>
            </a:r>
            <a:endParaRPr lang="de-AT" sz="2400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xmlns="" id="{F566F86E-0DB5-82EA-195E-01DF073BAD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0" t="39094" r="1455" b="12992"/>
          <a:stretch/>
        </p:blipFill>
        <p:spPr bwMode="auto">
          <a:xfrm>
            <a:off x="549808" y="4715152"/>
            <a:ext cx="4128856" cy="186820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4CCF98EF-E0EC-C1F4-51B3-898C5E22F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30888" y="6356350"/>
            <a:ext cx="2133600" cy="365125"/>
          </a:xfrm>
        </p:spPr>
        <p:txBody>
          <a:bodyPr/>
          <a:lstStyle/>
          <a:p>
            <a:fld id="{18A988C3-9EEE-4562-89BA-8F7BA19C5856}" type="slidenum">
              <a:rPr lang="de-AT" smtClean="0"/>
              <a:t>25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24081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A3BDD3BA-B57F-4035-89B0-CF78498CF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664" y="274638"/>
            <a:ext cx="7400240" cy="1143000"/>
          </a:xfrm>
        </p:spPr>
        <p:txBody>
          <a:bodyPr/>
          <a:lstStyle/>
          <a:p>
            <a:r>
              <a:rPr lang="de-AT" dirty="0"/>
              <a:t>2016: 21</a:t>
            </a:r>
            <a:r>
              <a:rPr lang="de-AT" baseline="30000" dirty="0"/>
              <a:t>st</a:t>
            </a:r>
            <a:r>
              <a:rPr lang="de-AT" dirty="0"/>
              <a:t> Weltkongress</a:t>
            </a:r>
            <a:br>
              <a:rPr lang="de-AT" dirty="0"/>
            </a:br>
            <a:r>
              <a:rPr lang="de-AT" dirty="0"/>
              <a:t>Krakau, </a:t>
            </a:r>
            <a:r>
              <a:rPr lang="de-AT" dirty="0" err="1"/>
              <a:t>Rzeszow</a:t>
            </a:r>
            <a:r>
              <a:rPr lang="de-AT" dirty="0"/>
              <a:t>, </a:t>
            </a:r>
            <a:r>
              <a:rPr lang="de-AT" dirty="0" err="1"/>
              <a:t>Rudawka</a:t>
            </a:r>
            <a:r>
              <a:rPr lang="de-AT" dirty="0"/>
              <a:t> </a:t>
            </a:r>
            <a:r>
              <a:rPr lang="de-AT" dirty="0" err="1"/>
              <a:t>Rymanowska</a:t>
            </a:r>
            <a:r>
              <a:rPr lang="de-AT" dirty="0"/>
              <a:t>, Polen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4A1D4F8D-9899-7C14-CF6E-74EEE6938843}"/>
              </a:ext>
            </a:extLst>
          </p:cNvPr>
          <p:cNvSpPr txBox="1"/>
          <p:nvPr/>
        </p:nvSpPr>
        <p:spPr>
          <a:xfrm>
            <a:off x="660400" y="1649363"/>
            <a:ext cx="8287504" cy="1369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de-AT" sz="2300" u="sng" dirty="0"/>
              <a:t>New </a:t>
            </a:r>
            <a:r>
              <a:rPr lang="de-AT" sz="2300" u="sng" dirty="0" err="1"/>
              <a:t>Presidency</a:t>
            </a:r>
            <a:r>
              <a:rPr lang="de-AT" sz="2300" dirty="0"/>
              <a:t>:</a:t>
            </a:r>
          </a:p>
          <a:p>
            <a:pPr marL="0" indent="0">
              <a:buNone/>
            </a:pPr>
            <a:r>
              <a:rPr lang="de-AT" sz="2300" dirty="0"/>
              <a:t>Fred Schütze, USA; Sebastian Auernig, AT; Peter Wenn, AUS</a:t>
            </a:r>
          </a:p>
          <a:p>
            <a:pPr marL="0" indent="0">
              <a:buNone/>
            </a:pPr>
            <a:endParaRPr lang="de-AT" sz="1400" dirty="0"/>
          </a:p>
          <a:p>
            <a:pPr marL="0" indent="0">
              <a:buNone/>
            </a:pPr>
            <a:r>
              <a:rPr lang="de-AT" sz="2300" b="1" dirty="0">
                <a:solidFill>
                  <a:srgbClr val="B27C40"/>
                </a:solidFill>
              </a:rPr>
              <a:t>2015 in CH: Adoption </a:t>
            </a:r>
            <a:r>
              <a:rPr lang="de-AT" sz="2300" b="1" dirty="0" err="1">
                <a:solidFill>
                  <a:srgbClr val="B27C40"/>
                </a:solidFill>
              </a:rPr>
              <a:t>of</a:t>
            </a:r>
            <a:r>
              <a:rPr lang="de-AT" sz="2300" b="1" dirty="0">
                <a:solidFill>
                  <a:srgbClr val="B27C40"/>
                </a:solidFill>
              </a:rPr>
              <a:t> a </a:t>
            </a:r>
            <a:r>
              <a:rPr lang="de-AT" sz="2300" b="1" dirty="0" err="1">
                <a:solidFill>
                  <a:srgbClr val="B27C40"/>
                </a:solidFill>
              </a:rPr>
              <a:t>decision</a:t>
            </a:r>
            <a:r>
              <a:rPr lang="de-AT" sz="2300" b="1" dirty="0">
                <a:solidFill>
                  <a:srgbClr val="B27C40"/>
                </a:solidFill>
              </a:rPr>
              <a:t> </a:t>
            </a:r>
            <a:r>
              <a:rPr lang="de-AT" sz="2300" b="1" dirty="0" err="1">
                <a:solidFill>
                  <a:srgbClr val="B27C40"/>
                </a:solidFill>
              </a:rPr>
              <a:t>to</a:t>
            </a:r>
            <a:r>
              <a:rPr lang="de-AT" sz="2300" b="1" dirty="0">
                <a:solidFill>
                  <a:srgbClr val="B27C40"/>
                </a:solidFill>
              </a:rPr>
              <a:t> </a:t>
            </a:r>
            <a:r>
              <a:rPr lang="de-AT" sz="2300" b="1" dirty="0" err="1">
                <a:solidFill>
                  <a:srgbClr val="B27C40"/>
                </a:solidFill>
              </a:rPr>
              <a:t>reform</a:t>
            </a:r>
            <a:r>
              <a:rPr lang="de-AT" sz="2300" b="1" dirty="0">
                <a:solidFill>
                  <a:srgbClr val="B27C40"/>
                </a:solidFill>
              </a:rPr>
              <a:t> </a:t>
            </a:r>
            <a:r>
              <a:rPr lang="de-AT" sz="2300" b="1" dirty="0" err="1">
                <a:solidFill>
                  <a:srgbClr val="B27C40"/>
                </a:solidFill>
              </a:rPr>
              <a:t>the</a:t>
            </a:r>
            <a:r>
              <a:rPr lang="de-AT" sz="2300" b="1" dirty="0">
                <a:solidFill>
                  <a:srgbClr val="B27C40"/>
                </a:solidFill>
              </a:rPr>
              <a:t> WSFF </a:t>
            </a:r>
            <a:r>
              <a:rPr lang="de-AT" sz="2300" b="1" dirty="0" err="1">
                <a:solidFill>
                  <a:srgbClr val="B27C40"/>
                </a:solidFill>
              </a:rPr>
              <a:t>statutes</a:t>
            </a:r>
            <a:endParaRPr lang="de-AT" sz="2300" b="1" dirty="0">
              <a:solidFill>
                <a:srgbClr val="B27C40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6E275329-20C2-D77D-DBBA-4D5733E294E2}"/>
              </a:ext>
            </a:extLst>
          </p:cNvPr>
          <p:cNvSpPr txBox="1"/>
          <p:nvPr/>
        </p:nvSpPr>
        <p:spPr>
          <a:xfrm>
            <a:off x="660400" y="3212976"/>
            <a:ext cx="6912768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2300" u="sng" dirty="0"/>
              <a:t>Topics: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AT" sz="2300" dirty="0"/>
              <a:t>SIM-FV </a:t>
            </a:r>
            <a:r>
              <a:rPr lang="de-AT" sz="2300" dirty="0" err="1"/>
              <a:t>breeding</a:t>
            </a:r>
            <a:r>
              <a:rPr lang="de-AT" sz="2300" dirty="0"/>
              <a:t> in </a:t>
            </a:r>
            <a:r>
              <a:rPr lang="de-AT" sz="2300" dirty="0" err="1"/>
              <a:t>Poland</a:t>
            </a:r>
            <a:endParaRPr lang="de-AT" sz="2300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AT" sz="2300" dirty="0"/>
              <a:t>Dual </a:t>
            </a:r>
            <a:r>
              <a:rPr lang="de-AT" sz="2300" dirty="0" err="1"/>
              <a:t>purpose</a:t>
            </a:r>
            <a:r>
              <a:rPr lang="de-AT" sz="2300" dirty="0"/>
              <a:t> </a:t>
            </a:r>
            <a:r>
              <a:rPr lang="de-AT" sz="2300" dirty="0" err="1"/>
              <a:t>always</a:t>
            </a:r>
            <a:r>
              <a:rPr lang="de-AT" sz="2300" dirty="0"/>
              <a:t> modern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AT" sz="2300" dirty="0"/>
              <a:t>Use </a:t>
            </a:r>
            <a:r>
              <a:rPr lang="de-AT" sz="2300" dirty="0" err="1"/>
              <a:t>of</a:t>
            </a:r>
            <a:r>
              <a:rPr lang="de-AT" sz="2300" dirty="0"/>
              <a:t> </a:t>
            </a:r>
            <a:r>
              <a:rPr lang="de-AT" sz="2300" dirty="0" err="1"/>
              <a:t>genomic</a:t>
            </a:r>
            <a:r>
              <a:rPr lang="de-AT" sz="2300" dirty="0"/>
              <a:t> </a:t>
            </a:r>
            <a:r>
              <a:rPr lang="de-AT" sz="2300" dirty="0" err="1"/>
              <a:t>information</a:t>
            </a:r>
            <a:endParaRPr lang="de-AT" sz="2300" dirty="0"/>
          </a:p>
        </p:txBody>
      </p:sp>
      <p:pic>
        <p:nvPicPr>
          <p:cNvPr id="4" name="Grafik 3" descr="Ein Bild, das Gras, draußen, Kuh, Himmel enthält.&#10;&#10;Automatisch generierte Beschreibung">
            <a:extLst>
              <a:ext uri="{FF2B5EF4-FFF2-40B4-BE49-F238E27FC236}">
                <a16:creationId xmlns:a16="http://schemas.microsoft.com/office/drawing/2014/main" xmlns="" id="{207C71D0-1CAB-63D7-3804-390A8665EE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" t="15637" r="3656" b="3509"/>
          <a:stretch/>
        </p:blipFill>
        <p:spPr>
          <a:xfrm>
            <a:off x="731822" y="4874969"/>
            <a:ext cx="2945395" cy="1785088"/>
          </a:xfrm>
          <a:prstGeom prst="rect">
            <a:avLst/>
          </a:prstGeom>
        </p:spPr>
      </p:pic>
      <p:pic>
        <p:nvPicPr>
          <p:cNvPr id="8" name="Grafik 7" descr="Ein Bild, das Gras, draußen, Kuh, Säugetier enthält.&#10;&#10;Automatisch generierte Beschreibung">
            <a:extLst>
              <a:ext uri="{FF2B5EF4-FFF2-40B4-BE49-F238E27FC236}">
                <a16:creationId xmlns:a16="http://schemas.microsoft.com/office/drawing/2014/main" xmlns="" id="{2894E9B1-43AC-71A7-BD87-2B5B5314F6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5" b="11412"/>
          <a:stretch/>
        </p:blipFill>
        <p:spPr>
          <a:xfrm>
            <a:off x="3748639" y="4874969"/>
            <a:ext cx="3113729" cy="1785087"/>
          </a:xfrm>
          <a:prstGeom prst="rect">
            <a:avLst/>
          </a:prstGeom>
        </p:spPr>
      </p:pic>
      <p:sp>
        <p:nvSpPr>
          <p:cNvPr id="10" name="Foliennummernplatzhalter 5">
            <a:extLst>
              <a:ext uri="{FF2B5EF4-FFF2-40B4-BE49-F238E27FC236}">
                <a16:creationId xmlns:a16="http://schemas.microsoft.com/office/drawing/2014/main" xmlns="" id="{27265360-E176-8579-50F0-CAC895107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30888" y="6356350"/>
            <a:ext cx="2133600" cy="365125"/>
          </a:xfrm>
        </p:spPr>
        <p:txBody>
          <a:bodyPr/>
          <a:lstStyle/>
          <a:p>
            <a:fld id="{18A988C3-9EEE-4562-89BA-8F7BA19C5856}" type="slidenum">
              <a:rPr lang="de-AT" smtClean="0"/>
              <a:t>26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1089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A3BDD3BA-B57F-4035-89B0-CF78498CF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648" y="341784"/>
            <a:ext cx="7632848" cy="1143000"/>
          </a:xfrm>
        </p:spPr>
        <p:txBody>
          <a:bodyPr/>
          <a:lstStyle/>
          <a:p>
            <a:r>
              <a:rPr lang="de-AT" dirty="0"/>
              <a:t>2017: WSFF </a:t>
            </a:r>
            <a:r>
              <a:rPr lang="de-AT" dirty="0" err="1"/>
              <a:t>conference</a:t>
            </a:r>
            <a:r>
              <a:rPr lang="de-AT" dirty="0"/>
              <a:t> in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new</a:t>
            </a:r>
            <a:r>
              <a:rPr lang="de-AT" dirty="0"/>
              <a:t> </a:t>
            </a:r>
            <a:r>
              <a:rPr lang="de-AT" dirty="0" err="1"/>
              <a:t>member</a:t>
            </a:r>
            <a:r>
              <a:rPr lang="de-AT" dirty="0"/>
              <a:t> </a:t>
            </a:r>
            <a:r>
              <a:rPr lang="de-AT" dirty="0" err="1"/>
              <a:t>country</a:t>
            </a:r>
            <a:r>
              <a:rPr lang="de-AT" dirty="0"/>
              <a:t> Turkey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6E275329-20C2-D77D-DBBA-4D5733E294E2}"/>
              </a:ext>
            </a:extLst>
          </p:cNvPr>
          <p:cNvSpPr txBox="1"/>
          <p:nvPr/>
        </p:nvSpPr>
        <p:spPr>
          <a:xfrm>
            <a:off x="539552" y="1628800"/>
            <a:ext cx="836543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2300" u="sng" dirty="0"/>
              <a:t>Topics: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AT" sz="2300" dirty="0"/>
              <a:t>Simmental Fleckvieh in Turkey” (Celik, TK)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AT" sz="2300" dirty="0"/>
              <a:t>The </a:t>
            </a:r>
            <a:r>
              <a:rPr lang="de-AT" sz="2300" dirty="0" err="1"/>
              <a:t>breed</a:t>
            </a:r>
            <a:r>
              <a:rPr lang="de-AT" sz="2300" dirty="0"/>
              <a:t> </a:t>
            </a:r>
            <a:r>
              <a:rPr lang="de-AT" sz="2300" dirty="0" err="1"/>
              <a:t>has</a:t>
            </a:r>
            <a:r>
              <a:rPr lang="de-AT" sz="2300" dirty="0"/>
              <a:t> </a:t>
            </a:r>
            <a:r>
              <a:rPr lang="de-AT" sz="2300" dirty="0" err="1"/>
              <a:t>been</a:t>
            </a:r>
            <a:r>
              <a:rPr lang="de-AT" sz="2300" dirty="0"/>
              <a:t> </a:t>
            </a:r>
            <a:r>
              <a:rPr lang="de-AT" sz="2300" dirty="0" err="1"/>
              <a:t>around</a:t>
            </a:r>
            <a:r>
              <a:rPr lang="de-AT" sz="2300" dirty="0"/>
              <a:t> </a:t>
            </a:r>
            <a:r>
              <a:rPr lang="de-AT" sz="2300" dirty="0" err="1"/>
              <a:t>since</a:t>
            </a:r>
            <a:r>
              <a:rPr lang="de-AT" sz="2300" dirty="0"/>
              <a:t> 1925. 70,000 Si-</a:t>
            </a:r>
            <a:r>
              <a:rPr lang="de-AT" sz="2300" dirty="0" err="1"/>
              <a:t>Fv</a:t>
            </a:r>
            <a:r>
              <a:rPr lang="de-AT" sz="2300" dirty="0"/>
              <a:t> </a:t>
            </a:r>
            <a:r>
              <a:rPr lang="de-AT" sz="2300" dirty="0" err="1"/>
              <a:t>imports</a:t>
            </a:r>
            <a:r>
              <a:rPr lang="de-AT" sz="2300" dirty="0"/>
              <a:t> in </a:t>
            </a:r>
            <a:r>
              <a:rPr lang="de-AT" sz="2300" dirty="0" err="1"/>
              <a:t>recent</a:t>
            </a:r>
            <a:r>
              <a:rPr lang="de-AT" sz="2300" dirty="0"/>
              <a:t> </a:t>
            </a:r>
            <a:r>
              <a:rPr lang="de-AT" sz="2300" dirty="0" err="1"/>
              <a:t>years</a:t>
            </a:r>
            <a:endParaRPr lang="de-AT" sz="2300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AT" sz="2300" dirty="0"/>
              <a:t>Tracking down </a:t>
            </a:r>
            <a:r>
              <a:rPr lang="de-AT" sz="2300" dirty="0" err="1"/>
              <a:t>the</a:t>
            </a:r>
            <a:r>
              <a:rPr lang="de-AT" sz="2300" dirty="0"/>
              <a:t> </a:t>
            </a:r>
            <a:r>
              <a:rPr lang="de-AT" sz="2300" dirty="0" err="1"/>
              <a:t>efficient</a:t>
            </a:r>
            <a:r>
              <a:rPr lang="de-AT" sz="2300" dirty="0"/>
              <a:t> Simmental </a:t>
            </a:r>
            <a:r>
              <a:rPr lang="de-AT" sz="2300" dirty="0" err="1"/>
              <a:t>cow</a:t>
            </a:r>
            <a:r>
              <a:rPr lang="de-AT" sz="2300" dirty="0"/>
              <a:t> (Steininger, AT)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AT" sz="2300" dirty="0" err="1"/>
              <a:t>Developments</a:t>
            </a:r>
            <a:r>
              <a:rPr lang="de-AT" sz="2300" dirty="0"/>
              <a:t> and </a:t>
            </a:r>
            <a:r>
              <a:rPr lang="de-AT" sz="2300" dirty="0" err="1"/>
              <a:t>successes</a:t>
            </a:r>
            <a:r>
              <a:rPr lang="de-AT" sz="2300" dirty="0"/>
              <a:t> </a:t>
            </a:r>
            <a:r>
              <a:rPr lang="de-AT" sz="2300" dirty="0" err="1"/>
              <a:t>of</a:t>
            </a:r>
            <a:r>
              <a:rPr lang="de-AT" sz="2300" dirty="0"/>
              <a:t> </a:t>
            </a:r>
            <a:r>
              <a:rPr lang="de-AT" sz="2300" dirty="0" err="1"/>
              <a:t>the</a:t>
            </a:r>
            <a:r>
              <a:rPr lang="de-AT" sz="2300" dirty="0"/>
              <a:t> Simmental in Canada (</a:t>
            </a:r>
            <a:r>
              <a:rPr lang="de-AT" sz="2300" dirty="0" err="1"/>
              <a:t>Holmquist</a:t>
            </a:r>
            <a:r>
              <a:rPr lang="de-AT" sz="2300" dirty="0"/>
              <a:t>)</a:t>
            </a:r>
          </a:p>
        </p:txBody>
      </p:sp>
      <p:pic>
        <p:nvPicPr>
          <p:cNvPr id="7" name="Grafik 6" descr="Ein Bild, das Vieh, Zaun, Scheune, Säugetier enthält.&#10;&#10;Automatisch generierte Beschreibung">
            <a:extLst>
              <a:ext uri="{FF2B5EF4-FFF2-40B4-BE49-F238E27FC236}">
                <a16:creationId xmlns:a16="http://schemas.microsoft.com/office/drawing/2014/main" xmlns="" id="{B80CE416-3F80-47BD-DE7D-781A7A22E7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10" b="5414"/>
          <a:stretch/>
        </p:blipFill>
        <p:spPr>
          <a:xfrm>
            <a:off x="4153671" y="4497804"/>
            <a:ext cx="4157443" cy="2123078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xmlns="" id="{4D1F7543-1237-ADE8-A711-1D21F12ABCAC}"/>
              </a:ext>
            </a:extLst>
          </p:cNvPr>
          <p:cNvSpPr txBox="1"/>
          <p:nvPr/>
        </p:nvSpPr>
        <p:spPr>
          <a:xfrm>
            <a:off x="5076056" y="6516216"/>
            <a:ext cx="374441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15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Fleckvieh Herde in der Türkei, Gebiet Izmir</a:t>
            </a:r>
            <a:endParaRPr lang="de-AT" sz="1500" dirty="0">
              <a:solidFill>
                <a:schemeClr val="bg1"/>
              </a:solidFill>
            </a:endParaRPr>
          </a:p>
        </p:txBody>
      </p:sp>
      <p:pic>
        <p:nvPicPr>
          <p:cNvPr id="11" name="Grafik 10" descr="Ein Bild, das Mann, Kleidung, Person, Anzug enthält.&#10;&#10;Automatisch generierte Beschreibung">
            <a:extLst>
              <a:ext uri="{FF2B5EF4-FFF2-40B4-BE49-F238E27FC236}">
                <a16:creationId xmlns:a16="http://schemas.microsoft.com/office/drawing/2014/main" xmlns="" id="{A69F0FA9-B18E-878F-B259-26240B666D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87" r="31543" b="29325"/>
          <a:stretch/>
        </p:blipFill>
        <p:spPr>
          <a:xfrm>
            <a:off x="611560" y="4497804"/>
            <a:ext cx="3523174" cy="2123078"/>
          </a:xfrm>
          <a:prstGeom prst="rect">
            <a:avLst/>
          </a:prstGeo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xmlns="" id="{363333AF-39AB-1D75-4544-73A1318A8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02896" y="6356350"/>
            <a:ext cx="2133600" cy="365125"/>
          </a:xfrm>
        </p:spPr>
        <p:txBody>
          <a:bodyPr/>
          <a:lstStyle/>
          <a:p>
            <a:fld id="{18A988C3-9EEE-4562-89BA-8F7BA19C5856}" type="slidenum">
              <a:rPr lang="de-AT" smtClean="0"/>
              <a:t>27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13121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A3BDD3BA-B57F-4035-89B0-CF78498CF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872" y="274638"/>
            <a:ext cx="8702624" cy="1143000"/>
          </a:xfrm>
        </p:spPr>
        <p:txBody>
          <a:bodyPr/>
          <a:lstStyle/>
          <a:p>
            <a:r>
              <a:rPr lang="de-AT" dirty="0"/>
              <a:t>2018: 22</a:t>
            </a:r>
            <a:r>
              <a:rPr lang="de-AT" baseline="30000" dirty="0"/>
              <a:t>nd</a:t>
            </a:r>
            <a:r>
              <a:rPr lang="de-AT" dirty="0"/>
              <a:t> World </a:t>
            </a:r>
            <a:r>
              <a:rPr lang="de-AT" dirty="0" err="1"/>
              <a:t>Congress</a:t>
            </a:r>
            <a:r>
              <a:rPr lang="de-AT" dirty="0"/>
              <a:t/>
            </a:r>
            <a:br>
              <a:rPr lang="de-AT" dirty="0"/>
            </a:br>
            <a:r>
              <a:rPr lang="de-AT" dirty="0"/>
              <a:t>Texas, USA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6E275329-20C2-D77D-DBBA-4D5733E294E2}"/>
              </a:ext>
            </a:extLst>
          </p:cNvPr>
          <p:cNvSpPr txBox="1"/>
          <p:nvPr/>
        </p:nvSpPr>
        <p:spPr>
          <a:xfrm>
            <a:off x="739240" y="2647940"/>
            <a:ext cx="7721192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2300" u="sng" dirty="0"/>
              <a:t>Topics: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de-AT" sz="2300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AT" sz="2300" dirty="0"/>
              <a:t>Design </a:t>
            </a:r>
            <a:r>
              <a:rPr lang="de-AT" sz="2300" dirty="0" err="1"/>
              <a:t>of</a:t>
            </a:r>
            <a:r>
              <a:rPr lang="de-AT" sz="2300" dirty="0"/>
              <a:t> BOLT </a:t>
            </a:r>
            <a:r>
              <a:rPr lang="de-AT" sz="2300" dirty="0" err="1"/>
              <a:t>for</a:t>
            </a:r>
            <a:r>
              <a:rPr lang="de-AT" sz="2300" dirty="0"/>
              <a:t> Multi-</a:t>
            </a:r>
            <a:r>
              <a:rPr lang="de-AT" sz="2300" dirty="0" err="1"/>
              <a:t>Breed</a:t>
            </a:r>
            <a:endParaRPr lang="de-AT" sz="2300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AT" sz="2300" dirty="0"/>
              <a:t>SINGLE STEP </a:t>
            </a:r>
            <a:r>
              <a:rPr lang="de-AT" sz="2300" dirty="0" err="1"/>
              <a:t>methods</a:t>
            </a:r>
            <a:r>
              <a:rPr lang="de-AT" sz="2300" dirty="0"/>
              <a:t> and </a:t>
            </a:r>
            <a:r>
              <a:rPr lang="de-AT" sz="2300" dirty="0" err="1"/>
              <a:t>evaluation</a:t>
            </a:r>
            <a:r>
              <a:rPr lang="de-AT" sz="2300" dirty="0"/>
              <a:t>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AT" sz="2300" dirty="0" err="1"/>
              <a:t>Searching</a:t>
            </a:r>
            <a:r>
              <a:rPr lang="de-AT" sz="2300" dirty="0"/>
              <a:t> </a:t>
            </a:r>
            <a:r>
              <a:rPr lang="de-AT" sz="2300" dirty="0" err="1"/>
              <a:t>for</a:t>
            </a:r>
            <a:r>
              <a:rPr lang="de-AT" sz="2300" dirty="0"/>
              <a:t> </a:t>
            </a:r>
            <a:r>
              <a:rPr lang="de-AT" sz="2300" dirty="0" err="1"/>
              <a:t>cows</a:t>
            </a:r>
            <a:r>
              <a:rPr lang="de-AT" sz="2300" dirty="0"/>
              <a:t> </a:t>
            </a:r>
            <a:r>
              <a:rPr lang="de-AT" sz="2300" dirty="0" err="1"/>
              <a:t>for</a:t>
            </a:r>
            <a:r>
              <a:rPr lang="de-AT" sz="2300" dirty="0"/>
              <a:t> </a:t>
            </a:r>
            <a:r>
              <a:rPr lang="de-AT" sz="2300" dirty="0" err="1"/>
              <a:t>consistent</a:t>
            </a:r>
            <a:r>
              <a:rPr lang="de-AT" sz="2300" dirty="0"/>
              <a:t> </a:t>
            </a:r>
            <a:r>
              <a:rPr lang="de-AT" sz="2300" dirty="0" err="1"/>
              <a:t>production</a:t>
            </a:r>
            <a:r>
              <a:rPr lang="de-AT" sz="2300" dirty="0"/>
              <a:t> </a:t>
            </a:r>
            <a:r>
              <a:rPr lang="de-AT" sz="2300" dirty="0" err="1"/>
              <a:t>assurance</a:t>
            </a:r>
            <a:r>
              <a:rPr lang="de-AT" sz="2300" dirty="0"/>
              <a:t> “</a:t>
            </a:r>
            <a:r>
              <a:rPr lang="de-AT" sz="2300" dirty="0" err="1"/>
              <a:t>Make</a:t>
            </a:r>
            <a:r>
              <a:rPr lang="de-AT" sz="2300" dirty="0"/>
              <a:t> Money </a:t>
            </a:r>
            <a:r>
              <a:rPr lang="de-AT" sz="2300" dirty="0" err="1"/>
              <a:t>for</a:t>
            </a:r>
            <a:r>
              <a:rPr lang="de-AT" sz="2300" dirty="0"/>
              <a:t> Ranger”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AT" sz="2300" dirty="0" err="1"/>
              <a:t>Genomic</a:t>
            </a:r>
            <a:r>
              <a:rPr lang="de-AT" sz="2300" dirty="0"/>
              <a:t> </a:t>
            </a:r>
            <a:r>
              <a:rPr lang="de-AT" sz="2300" dirty="0" err="1"/>
              <a:t>tests</a:t>
            </a:r>
            <a:r>
              <a:rPr lang="de-AT" sz="2300" dirty="0"/>
              <a:t> on </a:t>
            </a:r>
            <a:r>
              <a:rPr lang="de-AT" sz="2300" dirty="0" err="1"/>
              <a:t>embryos</a:t>
            </a:r>
            <a:r>
              <a:rPr lang="de-AT" sz="2300" dirty="0"/>
              <a:t>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AT" sz="2300" dirty="0"/>
              <a:t>ET and IVF on </a:t>
            </a:r>
            <a:r>
              <a:rPr lang="de-AT" sz="2300" dirty="0" err="1"/>
              <a:t>young</a:t>
            </a:r>
            <a:r>
              <a:rPr lang="de-AT" sz="2300" dirty="0"/>
              <a:t> </a:t>
            </a:r>
            <a:r>
              <a:rPr lang="de-AT" sz="2300" dirty="0" err="1"/>
              <a:t>cattle</a:t>
            </a:r>
            <a:r>
              <a:rPr lang="de-AT" sz="2300" dirty="0"/>
              <a:t> on </a:t>
            </a:r>
            <a:r>
              <a:rPr lang="de-AT" sz="2300" dirty="0" err="1"/>
              <a:t>nucleus</a:t>
            </a:r>
            <a:r>
              <a:rPr lang="de-AT" sz="2300" dirty="0"/>
              <a:t> </a:t>
            </a:r>
            <a:r>
              <a:rPr lang="de-AT" sz="2300" dirty="0" err="1"/>
              <a:t>stations</a:t>
            </a:r>
            <a:endParaRPr lang="de-AT" sz="2300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AT" sz="2300" dirty="0"/>
              <a:t>Development </a:t>
            </a:r>
            <a:r>
              <a:rPr lang="de-AT" sz="2300" dirty="0" err="1"/>
              <a:t>of</a:t>
            </a:r>
            <a:r>
              <a:rPr lang="de-AT" sz="2300" dirty="0"/>
              <a:t> </a:t>
            </a:r>
            <a:r>
              <a:rPr lang="de-AT" sz="2300" dirty="0" err="1"/>
              <a:t>local</a:t>
            </a:r>
            <a:r>
              <a:rPr lang="de-AT" sz="2300" dirty="0"/>
              <a:t> and global </a:t>
            </a:r>
            <a:r>
              <a:rPr lang="de-AT" sz="2300" dirty="0" err="1"/>
              <a:t>databases</a:t>
            </a:r>
            <a:r>
              <a:rPr lang="de-AT" sz="2300" dirty="0"/>
              <a:t> </a:t>
            </a:r>
            <a:r>
              <a:rPr lang="de-AT" sz="2300" dirty="0" err="1"/>
              <a:t>for</a:t>
            </a:r>
            <a:r>
              <a:rPr lang="de-AT" sz="2300" dirty="0"/>
              <a:t> </a:t>
            </a:r>
            <a:r>
              <a:rPr lang="de-AT" sz="2300" dirty="0" err="1"/>
              <a:t>genetic</a:t>
            </a:r>
            <a:r>
              <a:rPr lang="de-AT" sz="2300" dirty="0"/>
              <a:t> </a:t>
            </a:r>
            <a:r>
              <a:rPr lang="de-AT" sz="2300" dirty="0" err="1"/>
              <a:t>evaluation</a:t>
            </a:r>
            <a:r>
              <a:rPr lang="de-AT" sz="2300" dirty="0"/>
              <a:t> </a:t>
            </a:r>
          </a:p>
        </p:txBody>
      </p:sp>
      <p:pic>
        <p:nvPicPr>
          <p:cNvPr id="4" name="Grafik 3" descr="Ein Bild, das Gras, draußen, Himmel, Feld enthält.&#10;&#10;Automatisch generierte Beschreibung">
            <a:extLst>
              <a:ext uri="{FF2B5EF4-FFF2-40B4-BE49-F238E27FC236}">
                <a16:creationId xmlns:a16="http://schemas.microsoft.com/office/drawing/2014/main" xmlns="" id="{AFAFFF20-3B5E-DE52-9705-80FED46E30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6" t="35825" r="4363" b="22831"/>
          <a:stretch/>
        </p:blipFill>
        <p:spPr>
          <a:xfrm>
            <a:off x="2200908" y="1503566"/>
            <a:ext cx="4968552" cy="1867346"/>
          </a:xfrm>
          <a:prstGeom prst="rect">
            <a:avLst/>
          </a:prstGeom>
        </p:spPr>
      </p:pic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22527888-92A5-4284-BC88-EC401BB0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58880" y="6356350"/>
            <a:ext cx="2133600" cy="365125"/>
          </a:xfrm>
        </p:spPr>
        <p:txBody>
          <a:bodyPr/>
          <a:lstStyle/>
          <a:p>
            <a:fld id="{18A988C3-9EEE-4562-89BA-8F7BA19C5856}" type="slidenum">
              <a:rPr lang="de-AT" smtClean="0"/>
              <a:t>28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874251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A3BDD3BA-B57F-4035-89B0-CF78498CF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32" y="274638"/>
            <a:ext cx="7776864" cy="1143000"/>
          </a:xfrm>
        </p:spPr>
        <p:txBody>
          <a:bodyPr/>
          <a:lstStyle/>
          <a:p>
            <a:r>
              <a:rPr lang="de-AT" dirty="0"/>
              <a:t>2019: WSFF Board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Directors</a:t>
            </a:r>
            <a:r>
              <a:rPr lang="de-AT" dirty="0"/>
              <a:t> in Costa Rica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6E275329-20C2-D77D-DBBA-4D5733E294E2}"/>
              </a:ext>
            </a:extLst>
          </p:cNvPr>
          <p:cNvSpPr txBox="1"/>
          <p:nvPr/>
        </p:nvSpPr>
        <p:spPr>
          <a:xfrm>
            <a:off x="1043608" y="1350008"/>
            <a:ext cx="7552064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AT" sz="2400" dirty="0"/>
              <a:t>As </a:t>
            </a:r>
            <a:r>
              <a:rPr lang="de-AT" sz="2400" dirty="0" err="1"/>
              <a:t>part</a:t>
            </a:r>
            <a:r>
              <a:rPr lang="de-AT" sz="2400" dirty="0"/>
              <a:t> </a:t>
            </a:r>
            <a:r>
              <a:rPr lang="de-AT" sz="2400" dirty="0" err="1"/>
              <a:t>of</a:t>
            </a:r>
            <a:r>
              <a:rPr lang="de-AT" sz="2400" dirty="0"/>
              <a:t> </a:t>
            </a:r>
            <a:r>
              <a:rPr lang="de-AT" sz="2400" dirty="0" err="1"/>
              <a:t>the</a:t>
            </a:r>
            <a:r>
              <a:rPr lang="de-AT" sz="2400" dirty="0"/>
              <a:t> 3rd SIM </a:t>
            </a:r>
            <a:r>
              <a:rPr lang="de-AT" sz="2400" dirty="0" err="1"/>
              <a:t>Congress</a:t>
            </a:r>
            <a:r>
              <a:rPr lang="de-AT" sz="2400" dirty="0"/>
              <a:t> </a:t>
            </a:r>
            <a:r>
              <a:rPr lang="de-AT" sz="2400" dirty="0" err="1"/>
              <a:t>of</a:t>
            </a:r>
            <a:r>
              <a:rPr lang="de-AT" sz="2400" dirty="0"/>
              <a:t> </a:t>
            </a:r>
            <a:r>
              <a:rPr lang="de-AT" sz="2400" dirty="0" err="1"/>
              <a:t>the</a:t>
            </a:r>
            <a:r>
              <a:rPr lang="de-AT" sz="2400" dirty="0"/>
              <a:t> </a:t>
            </a:r>
            <a:r>
              <a:rPr lang="de-AT" sz="2400" dirty="0" err="1"/>
              <a:t>Americas</a:t>
            </a:r>
            <a:endParaRPr lang="de-AT" sz="2400" dirty="0"/>
          </a:p>
          <a:p>
            <a:endParaRPr lang="de-AT" sz="2400" dirty="0"/>
          </a:p>
          <a:p>
            <a:endParaRPr lang="de-AT" sz="2400" dirty="0"/>
          </a:p>
          <a:p>
            <a:endParaRPr lang="de-AT" sz="2400" dirty="0"/>
          </a:p>
          <a:p>
            <a:endParaRPr lang="de-AT" sz="2400" dirty="0"/>
          </a:p>
          <a:p>
            <a:endParaRPr lang="de-AT" sz="2300" u="sng" dirty="0"/>
          </a:p>
          <a:p>
            <a:endParaRPr lang="de-AT" sz="2300" u="sng" dirty="0"/>
          </a:p>
          <a:p>
            <a:endParaRPr lang="de-AT" sz="2300" u="sng" dirty="0"/>
          </a:p>
          <a:p>
            <a:endParaRPr lang="de-AT" sz="2300" u="sng" dirty="0"/>
          </a:p>
          <a:p>
            <a:r>
              <a:rPr lang="de-AT" sz="2300" u="sng" dirty="0"/>
              <a:t>Topics:</a:t>
            </a:r>
            <a:endParaRPr lang="de-AT" sz="23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AT" sz="2300" dirty="0"/>
              <a:t>Communication and </a:t>
            </a:r>
            <a:r>
              <a:rPr lang="de-AT" sz="2300" dirty="0" err="1"/>
              <a:t>breed</a:t>
            </a:r>
            <a:r>
              <a:rPr lang="de-AT" sz="2300" dirty="0"/>
              <a:t> </a:t>
            </a:r>
            <a:r>
              <a:rPr lang="de-AT" sz="2300" dirty="0" err="1"/>
              <a:t>promotion</a:t>
            </a:r>
            <a:endParaRPr lang="de-AT" sz="23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AT" sz="2300" dirty="0" err="1"/>
              <a:t>Improvement</a:t>
            </a:r>
            <a:r>
              <a:rPr lang="de-AT" sz="2300" dirty="0"/>
              <a:t> </a:t>
            </a:r>
            <a:r>
              <a:rPr lang="de-AT" sz="2300" dirty="0" err="1"/>
              <a:t>of</a:t>
            </a:r>
            <a:r>
              <a:rPr lang="de-AT" sz="2300" dirty="0"/>
              <a:t> online </a:t>
            </a:r>
            <a:r>
              <a:rPr lang="de-AT" sz="2300" dirty="0" err="1"/>
              <a:t>information</a:t>
            </a:r>
            <a:endParaRPr lang="de-AT" sz="23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AT" sz="2300" dirty="0"/>
              <a:t>Homepage and WSFV/EVF </a:t>
            </a:r>
            <a:r>
              <a:rPr lang="de-AT" sz="2300" dirty="0" err="1"/>
              <a:t>newsletter</a:t>
            </a:r>
            <a:r>
              <a:rPr lang="de-AT" sz="2300" dirty="0"/>
              <a:t> </a:t>
            </a:r>
            <a:r>
              <a:rPr lang="de-AT" sz="2300" dirty="0" err="1"/>
              <a:t>updates</a:t>
            </a:r>
            <a:endParaRPr lang="de-AT" sz="2300" dirty="0"/>
          </a:p>
        </p:txBody>
      </p:sp>
      <p:pic>
        <p:nvPicPr>
          <p:cNvPr id="4" name="Grafik 3" descr="Ein Bild, das Rodeo, Vieh, Nutztiere, Gelände enthält.&#10;&#10;Automatisch generierte Beschreibung">
            <a:extLst>
              <a:ext uri="{FF2B5EF4-FFF2-40B4-BE49-F238E27FC236}">
                <a16:creationId xmlns:a16="http://schemas.microsoft.com/office/drawing/2014/main" xmlns="" id="{5C5D9E95-0478-C4EF-4C76-EF969D04F2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22" b="14830"/>
          <a:stretch/>
        </p:blipFill>
        <p:spPr>
          <a:xfrm>
            <a:off x="2131684" y="1916832"/>
            <a:ext cx="5375912" cy="2808312"/>
          </a:xfrm>
          <a:prstGeom prst="rect">
            <a:avLst/>
          </a:prstGeom>
        </p:spPr>
      </p:pic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3E06C5DC-AD7D-8624-DA80-13B0277B5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58880" y="6356350"/>
            <a:ext cx="2133600" cy="365125"/>
          </a:xfrm>
        </p:spPr>
        <p:txBody>
          <a:bodyPr/>
          <a:lstStyle/>
          <a:p>
            <a:fld id="{18A988C3-9EEE-4562-89BA-8F7BA19C5856}" type="slidenum">
              <a:rPr lang="de-AT" smtClean="0"/>
              <a:t>29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961363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xmlns="" id="{AFCD724F-D455-603D-C21E-0E5ADD963F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328" y="249218"/>
            <a:ext cx="1368152" cy="803518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xmlns="" id="{F9F56602-BA5C-4B9B-24CE-0150B46F2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74638"/>
            <a:ext cx="8393752" cy="1143000"/>
          </a:xfrm>
        </p:spPr>
        <p:txBody>
          <a:bodyPr/>
          <a:lstStyle/>
          <a:p>
            <a:pPr algn="ctr"/>
            <a:r>
              <a:rPr lang="de-AT" altLang="de-DE" sz="3200" dirty="0"/>
              <a:t>1974 Zagreb, </a:t>
            </a:r>
            <a:r>
              <a:rPr lang="de-AT" altLang="de-DE" sz="3200" dirty="0" err="1"/>
              <a:t>Yugoslavia</a:t>
            </a:r>
            <a:r>
              <a:rPr lang="de-AT" altLang="de-DE" sz="3200" dirty="0"/>
              <a:t> </a:t>
            </a:r>
            <a:br>
              <a:rPr lang="de-AT" altLang="de-DE" sz="3200" dirty="0"/>
            </a:br>
            <a:r>
              <a:rPr lang="de-AT" altLang="de-DE" sz="3200" dirty="0"/>
              <a:t>11</a:t>
            </a:r>
            <a:r>
              <a:rPr lang="de-AT" altLang="de-DE" sz="3200" baseline="30000" dirty="0"/>
              <a:t>th</a:t>
            </a:r>
            <a:r>
              <a:rPr lang="de-AT" altLang="de-DE" sz="3200" dirty="0"/>
              <a:t> ESF General </a:t>
            </a:r>
            <a:r>
              <a:rPr lang="de-AT" altLang="de-DE" sz="3200" dirty="0" err="1"/>
              <a:t>Assembl</a:t>
            </a:r>
            <a:endParaRPr lang="de-DE" sz="3200" b="1" dirty="0">
              <a:solidFill>
                <a:srgbClr val="A5651F"/>
              </a:solidFill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xmlns="" id="{33837F77-D6E9-F08B-E96B-22DD4D696013}"/>
              </a:ext>
            </a:extLst>
          </p:cNvPr>
          <p:cNvSpPr txBox="1"/>
          <p:nvPr/>
        </p:nvSpPr>
        <p:spPr>
          <a:xfrm>
            <a:off x="755576" y="1703656"/>
            <a:ext cx="7704856" cy="1970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de-AT" altLang="de-DE" sz="2800" dirty="0" err="1"/>
              <a:t>Representatives</a:t>
            </a:r>
            <a:r>
              <a:rPr lang="de-AT" altLang="de-DE" sz="2800" dirty="0"/>
              <a:t> </a:t>
            </a:r>
            <a:r>
              <a:rPr lang="de-AT" altLang="de-DE" sz="2800" dirty="0" err="1"/>
              <a:t>from</a:t>
            </a:r>
            <a:r>
              <a:rPr lang="de-AT" altLang="de-DE" sz="2800" dirty="0"/>
              <a:t> 20 countries </a:t>
            </a:r>
            <a:r>
              <a:rPr lang="de-AT" altLang="de-DE" sz="2800" dirty="0" err="1"/>
              <a:t>were</a:t>
            </a:r>
            <a:r>
              <a:rPr lang="de-AT" altLang="de-DE" sz="2800" dirty="0"/>
              <a:t> </a:t>
            </a:r>
            <a:r>
              <a:rPr lang="de-AT" altLang="de-DE" sz="2800" dirty="0" err="1"/>
              <a:t>present</a:t>
            </a:r>
            <a:r>
              <a:rPr lang="de-AT" altLang="de-DE" sz="2800" dirty="0"/>
              <a:t>:</a:t>
            </a:r>
          </a:p>
          <a:p>
            <a:pPr>
              <a:lnSpc>
                <a:spcPct val="80000"/>
              </a:lnSpc>
            </a:pPr>
            <a:endParaRPr lang="de-AT" altLang="de-DE" sz="2800" dirty="0"/>
          </a:p>
          <a:p>
            <a:pPr>
              <a:lnSpc>
                <a:spcPct val="80000"/>
              </a:lnSpc>
            </a:pPr>
            <a:r>
              <a:rPr lang="de-AT" altLang="de-DE" sz="2400" i="1" dirty="0"/>
              <a:t>Argentina, Australia, Austria, Brazil, </a:t>
            </a:r>
            <a:r>
              <a:rPr lang="de-AT" altLang="de-DE" sz="2400" i="1" dirty="0" err="1"/>
              <a:t>Bulgaria</a:t>
            </a:r>
            <a:r>
              <a:rPr lang="de-AT" altLang="de-DE" sz="2400" i="1" dirty="0"/>
              <a:t>, Canada, </a:t>
            </a:r>
            <a:r>
              <a:rPr lang="de-AT" altLang="de-DE" sz="2400" i="1" dirty="0" err="1"/>
              <a:t>Czechoslovakia</a:t>
            </a:r>
            <a:r>
              <a:rPr lang="de-AT" altLang="de-DE" sz="2400" i="1" dirty="0"/>
              <a:t>, France, Germany, Great Britain, </a:t>
            </a:r>
            <a:r>
              <a:rPr lang="de-AT" altLang="de-DE" sz="2400" i="1" dirty="0" err="1"/>
              <a:t>Hungary</a:t>
            </a:r>
            <a:r>
              <a:rPr lang="de-AT" altLang="de-DE" sz="2400" i="1" dirty="0"/>
              <a:t>, Iraq, Iran, </a:t>
            </a:r>
            <a:r>
              <a:rPr lang="de-AT" altLang="de-DE" sz="2400" i="1" dirty="0" err="1"/>
              <a:t>Italy</a:t>
            </a:r>
            <a:r>
              <a:rPr lang="de-AT" altLang="de-DE" sz="2400" i="1" dirty="0"/>
              <a:t>, </a:t>
            </a:r>
            <a:r>
              <a:rPr lang="de-AT" altLang="de-DE" sz="2400" i="1" dirty="0" err="1"/>
              <a:t>Yugoslavia</a:t>
            </a:r>
            <a:r>
              <a:rPr lang="de-AT" altLang="de-DE" sz="2400" i="1" dirty="0"/>
              <a:t>, New Zealand, South </a:t>
            </a:r>
            <a:r>
              <a:rPr lang="de-AT" altLang="de-DE" sz="2400" i="1" dirty="0" err="1"/>
              <a:t>Africa</a:t>
            </a:r>
            <a:r>
              <a:rPr lang="de-AT" altLang="de-DE" sz="2400" i="1" dirty="0"/>
              <a:t>, </a:t>
            </a:r>
            <a:r>
              <a:rPr lang="de-AT" altLang="de-DE" sz="2400" i="1" dirty="0" err="1"/>
              <a:t>Switzerland</a:t>
            </a:r>
            <a:r>
              <a:rPr lang="de-AT" altLang="de-DE" sz="2400" i="1" dirty="0"/>
              <a:t>, Uruguay, USA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xmlns="" id="{96B8796A-4A01-6B4A-D9D5-F61DF95102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4284" y="3738206"/>
            <a:ext cx="978952" cy="67547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xmlns="" id="{E82160CA-C9CD-E4B8-FA65-BC233E5CA0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510" y="3746143"/>
            <a:ext cx="980381" cy="676800"/>
          </a:xfrm>
          <a:prstGeom prst="rect">
            <a:avLst/>
          </a:prstGeom>
          <a:noFill/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xmlns="" id="{9CB8E27E-275E-8C3D-23EB-D977EC15AAA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3865" y="3748410"/>
            <a:ext cx="981115" cy="676800"/>
          </a:xfrm>
          <a:prstGeom prst="rect">
            <a:avLst/>
          </a:prstGeom>
          <a:noFill/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xmlns="" id="{D947B44C-26D8-8485-EC9E-E09444C1664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391" y="3729590"/>
            <a:ext cx="990726" cy="683430"/>
          </a:xfrm>
          <a:prstGeom prst="rect">
            <a:avLst/>
          </a:prstGeom>
          <a:noFill/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xmlns="" id="{D6405113-8464-169C-FD78-086A6F8AB5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32480" y="3748410"/>
            <a:ext cx="981115" cy="6768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xmlns="" id="{6567E4D6-71BE-272D-19FA-4C2C7DACE3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48931" y="4480392"/>
            <a:ext cx="981115" cy="6768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xmlns="" id="{03601EA9-142D-29A4-2CCF-07F648BF96C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218" y="4480392"/>
            <a:ext cx="981115" cy="676800"/>
          </a:xfrm>
          <a:prstGeom prst="rect">
            <a:avLst/>
          </a:prstGeom>
          <a:noFill/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xmlns="" id="{53F2F86D-B11B-824C-6C83-BF5CDBCD76C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764" y="4472957"/>
            <a:ext cx="981115" cy="676800"/>
          </a:xfrm>
          <a:prstGeom prst="rect">
            <a:avLst/>
          </a:prstGeom>
          <a:noFill/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xmlns="" id="{B67492D2-8965-B2D5-D751-B0A3629D877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391" y="4460063"/>
            <a:ext cx="981115" cy="676800"/>
          </a:xfrm>
          <a:prstGeom prst="rect">
            <a:avLst/>
          </a:prstGeom>
          <a:noFill/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xmlns="" id="{92D9DDDE-F456-0329-F6F1-B2B3EF56395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73932" y="4460063"/>
            <a:ext cx="981115" cy="676800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xmlns="" id="{50E49720-F72E-3354-FE62-E7E17C691A0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284" y="5208859"/>
            <a:ext cx="935323" cy="605717"/>
          </a:xfrm>
          <a:prstGeom prst="rect">
            <a:avLst/>
          </a:prstGeom>
          <a:noFill/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xmlns="" id="{294D257B-F018-032F-D233-D7197885B6C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217" y="5165045"/>
            <a:ext cx="981115" cy="676800"/>
          </a:xfrm>
          <a:prstGeom prst="rect">
            <a:avLst/>
          </a:prstGeom>
          <a:noFill/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xmlns="" id="{D54C25AB-217A-117F-F998-E30A87BFFC8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3865" y="5157192"/>
            <a:ext cx="981115" cy="676800"/>
          </a:xfrm>
          <a:prstGeom prst="rect">
            <a:avLst/>
          </a:prstGeom>
          <a:noFill/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xmlns="" id="{22B134EA-503E-43EA-6ED2-BE924D8F847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65513" y="5165044"/>
            <a:ext cx="1019650" cy="696559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xmlns="" id="{4A89B66F-D576-B145-FC60-80CBEDB6E09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5171716"/>
            <a:ext cx="981115" cy="676800"/>
          </a:xfrm>
          <a:prstGeom prst="rect">
            <a:avLst/>
          </a:prstGeom>
          <a:noFill/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xmlns="" id="{E6E6149D-DD6F-7D6D-296C-80368FCFEC63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930" y="5889174"/>
            <a:ext cx="981115" cy="676800"/>
          </a:xfrm>
          <a:prstGeom prst="rect">
            <a:avLst/>
          </a:prstGeom>
          <a:noFill/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xmlns="" id="{2FB0CDDA-40B8-D50F-F4D0-032F1AA0A28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825665" y="5889174"/>
            <a:ext cx="981115" cy="676800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xmlns="" id="{B2F25FE2-9160-E659-0D61-04F56248C2A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872277" y="5885831"/>
            <a:ext cx="1002703" cy="676800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xmlns="" id="{6860870F-FAAB-3A29-15C5-1BEAB250D662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5938519"/>
            <a:ext cx="981115" cy="676800"/>
          </a:xfrm>
          <a:prstGeom prst="rect">
            <a:avLst/>
          </a:prstGeom>
          <a:noFill/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xmlns="" id="{E6F107FB-2674-0FBA-D1AE-DD3A5AD2C9BC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5892817"/>
            <a:ext cx="981115" cy="676800"/>
          </a:xfrm>
          <a:prstGeom prst="rect">
            <a:avLst/>
          </a:prstGeom>
          <a:noFill/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xmlns="" id="{A6CC5A41-EB27-50F2-77B7-4FE5E7D9A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58880" y="6356350"/>
            <a:ext cx="2133600" cy="365125"/>
          </a:xfrm>
        </p:spPr>
        <p:txBody>
          <a:bodyPr/>
          <a:lstStyle/>
          <a:p>
            <a:fld id="{18A988C3-9EEE-4562-89BA-8F7BA19C5856}" type="slidenum">
              <a:rPr lang="de-AT" smtClean="0"/>
              <a:t>3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336776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A3BDD3BA-B57F-4035-89B0-CF78498CF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32" y="274638"/>
            <a:ext cx="7776864" cy="1143000"/>
          </a:xfrm>
        </p:spPr>
        <p:txBody>
          <a:bodyPr/>
          <a:lstStyle/>
          <a:p>
            <a:r>
              <a:rPr lang="de-AT" sz="3200" dirty="0"/>
              <a:t>2020/2021</a:t>
            </a:r>
            <a:br>
              <a:rPr lang="de-AT" sz="3200" dirty="0"/>
            </a:br>
            <a:r>
              <a:rPr lang="de-AT" sz="3200" dirty="0"/>
              <a:t>Worldwide </a:t>
            </a:r>
            <a:r>
              <a:rPr lang="de-AT" sz="3200" dirty="0" err="1"/>
              <a:t>corona</a:t>
            </a:r>
            <a:r>
              <a:rPr lang="de-AT" sz="3200" dirty="0"/>
              <a:t> </a:t>
            </a:r>
            <a:r>
              <a:rPr lang="de-AT" sz="3200" dirty="0" err="1"/>
              <a:t>pandemic</a:t>
            </a:r>
            <a:endParaRPr lang="de-AT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6E275329-20C2-D77D-DBBA-4D5733E294E2}"/>
              </a:ext>
            </a:extLst>
          </p:cNvPr>
          <p:cNvSpPr txBox="1"/>
          <p:nvPr/>
        </p:nvSpPr>
        <p:spPr>
          <a:xfrm>
            <a:off x="674792" y="1772816"/>
            <a:ext cx="77768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2400" dirty="0"/>
              <a:t>The 23rd World </a:t>
            </a:r>
            <a:r>
              <a:rPr lang="de-AT" sz="2400" dirty="0" err="1"/>
              <a:t>Congress</a:t>
            </a:r>
            <a:r>
              <a:rPr lang="de-AT" sz="2400" dirty="0"/>
              <a:t> in Austria </a:t>
            </a:r>
            <a:r>
              <a:rPr lang="de-AT" sz="2400" dirty="0" err="1"/>
              <a:t>first</a:t>
            </a:r>
            <a:r>
              <a:rPr lang="de-AT" sz="2400" dirty="0"/>
              <a:t> </a:t>
            </a:r>
            <a:r>
              <a:rPr lang="de-AT" sz="2400" dirty="0" err="1"/>
              <a:t>had</a:t>
            </a:r>
            <a:r>
              <a:rPr lang="de-AT" sz="2400" dirty="0"/>
              <a:t> </a:t>
            </a:r>
            <a:r>
              <a:rPr lang="de-AT" sz="2400" dirty="0" err="1"/>
              <a:t>to</a:t>
            </a:r>
            <a:r>
              <a:rPr lang="de-AT" sz="2400" dirty="0"/>
              <a:t> </a:t>
            </a:r>
            <a:r>
              <a:rPr lang="de-AT" sz="2400" dirty="0" err="1"/>
              <a:t>be</a:t>
            </a:r>
            <a:r>
              <a:rPr lang="de-AT" sz="2400" dirty="0"/>
              <a:t> </a:t>
            </a:r>
            <a:r>
              <a:rPr lang="de-AT" sz="2400" dirty="0" err="1"/>
              <a:t>postponed</a:t>
            </a:r>
            <a:r>
              <a:rPr lang="de-AT" sz="2400" dirty="0"/>
              <a:t> </a:t>
            </a:r>
            <a:r>
              <a:rPr lang="de-AT" sz="2400" dirty="0" err="1"/>
              <a:t>to</a:t>
            </a:r>
            <a:r>
              <a:rPr lang="de-AT" sz="2400" dirty="0"/>
              <a:t> 2021 and </a:t>
            </a:r>
            <a:r>
              <a:rPr lang="de-AT" sz="2400" dirty="0" err="1"/>
              <a:t>then</a:t>
            </a:r>
            <a:r>
              <a:rPr lang="de-AT" sz="2400" dirty="0"/>
              <a:t> </a:t>
            </a:r>
            <a:r>
              <a:rPr lang="de-AT" sz="2400" dirty="0" err="1"/>
              <a:t>again</a:t>
            </a:r>
            <a:r>
              <a:rPr lang="de-AT" sz="2400" dirty="0"/>
              <a:t> </a:t>
            </a:r>
            <a:r>
              <a:rPr lang="de-AT" sz="2400" dirty="0" err="1"/>
              <a:t>to</a:t>
            </a:r>
            <a:r>
              <a:rPr lang="de-AT" sz="2400" dirty="0"/>
              <a:t> 2022.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AD7A916B-AFCA-482A-FE56-8E89625B49C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133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5575" y="2780928"/>
            <a:ext cx="7990323" cy="38024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7DAB91F6-F95C-AA25-6A2C-38CA28370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86872" y="6356350"/>
            <a:ext cx="2133600" cy="365125"/>
          </a:xfrm>
        </p:spPr>
        <p:txBody>
          <a:bodyPr/>
          <a:lstStyle/>
          <a:p>
            <a:fld id="{18A988C3-9EEE-4562-89BA-8F7BA19C5856}" type="slidenum">
              <a:rPr lang="de-AT" smtClean="0"/>
              <a:t>30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556878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10483E7C-C7D5-3A84-92CD-6FE6CFC4F2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41"/>
          <a:stretch/>
        </p:blipFill>
        <p:spPr>
          <a:xfrm>
            <a:off x="6792676" y="188640"/>
            <a:ext cx="2099804" cy="140758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="" id="{A3BDD3BA-B57F-4035-89B0-CF78498CF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858" y="574861"/>
            <a:ext cx="6950720" cy="1143000"/>
          </a:xfrm>
        </p:spPr>
        <p:txBody>
          <a:bodyPr/>
          <a:lstStyle/>
          <a:p>
            <a:r>
              <a:rPr lang="de-AT" sz="3200" dirty="0"/>
              <a:t>2022: 23</a:t>
            </a:r>
            <a:r>
              <a:rPr lang="de-AT" sz="3200" baseline="30000" dirty="0"/>
              <a:t>rd</a:t>
            </a:r>
            <a:r>
              <a:rPr lang="de-AT" sz="3200" dirty="0"/>
              <a:t> World </a:t>
            </a:r>
            <a:r>
              <a:rPr lang="de-AT" sz="3200" dirty="0" err="1"/>
              <a:t>Congress</a:t>
            </a:r>
            <a:r>
              <a:rPr lang="de-AT" sz="3200" dirty="0"/>
              <a:t> </a:t>
            </a:r>
            <a:br>
              <a:rPr lang="de-AT" sz="3200" dirty="0"/>
            </a:br>
            <a:r>
              <a:rPr lang="de-AT" sz="3200" dirty="0"/>
              <a:t>in Austria</a:t>
            </a:r>
            <a:endParaRPr lang="de-AT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4A1D4F8D-9899-7C14-CF6E-74EEE6938843}"/>
              </a:ext>
            </a:extLst>
          </p:cNvPr>
          <p:cNvSpPr txBox="1"/>
          <p:nvPr/>
        </p:nvSpPr>
        <p:spPr>
          <a:xfrm>
            <a:off x="436175" y="1596220"/>
            <a:ext cx="8466535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de-AT" sz="500" dirty="0"/>
          </a:p>
          <a:p>
            <a:pPr marL="0" indent="0">
              <a:buNone/>
            </a:pPr>
            <a:r>
              <a:rPr lang="de-AT" sz="2000" u="sng" dirty="0"/>
              <a:t>New </a:t>
            </a:r>
            <a:r>
              <a:rPr lang="de-AT" sz="2000" u="sng" dirty="0" err="1"/>
              <a:t>Presidency</a:t>
            </a:r>
            <a:r>
              <a:rPr lang="de-AT" sz="2000" dirty="0"/>
              <a:t>: </a:t>
            </a:r>
          </a:p>
          <a:p>
            <a:pPr marL="0" indent="0">
              <a:buNone/>
            </a:pPr>
            <a:r>
              <a:rPr lang="de-AT" sz="2000" dirty="0"/>
              <a:t>Peter Wenn, AUS; Sebastian </a:t>
            </a:r>
            <a:r>
              <a:rPr lang="de-AT" sz="2000" dirty="0" err="1"/>
              <a:t>Auernig</a:t>
            </a:r>
            <a:r>
              <a:rPr lang="de-AT" sz="2000" dirty="0"/>
              <a:t>, AT; New </a:t>
            </a:r>
            <a:r>
              <a:rPr lang="de-AT" sz="2000" dirty="0" err="1"/>
              <a:t>Secretary</a:t>
            </a:r>
            <a:r>
              <a:rPr lang="de-AT" sz="2000" dirty="0"/>
              <a:t> General: Blanka </a:t>
            </a:r>
            <a:r>
              <a:rPr lang="de-AT" sz="2000" dirty="0" err="1"/>
              <a:t>Dřízhalová</a:t>
            </a:r>
            <a:r>
              <a:rPr lang="de-AT" sz="2000" dirty="0"/>
              <a:t>, CZ; Daniel Espinosa, COLUMBIEN</a:t>
            </a:r>
          </a:p>
          <a:p>
            <a:endParaRPr lang="de-AT" sz="200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xmlns="" id="{ABD11F12-1E0F-E25F-B78E-C8AA5564BD12}"/>
              </a:ext>
            </a:extLst>
          </p:cNvPr>
          <p:cNvSpPr txBox="1"/>
          <p:nvPr/>
        </p:nvSpPr>
        <p:spPr>
          <a:xfrm>
            <a:off x="436175" y="2776769"/>
            <a:ext cx="33189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de-AT" sz="2000" dirty="0" err="1"/>
              <a:t>Bulgaria</a:t>
            </a:r>
            <a:r>
              <a:rPr lang="de-AT" sz="2000" dirty="0"/>
              <a:t> </a:t>
            </a:r>
            <a:r>
              <a:rPr lang="de-AT" sz="2000" dirty="0" err="1"/>
              <a:t>rejoins</a:t>
            </a:r>
            <a:r>
              <a:rPr lang="de-AT" sz="2000" dirty="0"/>
              <a:t> </a:t>
            </a:r>
            <a:r>
              <a:rPr lang="de-AT" sz="2000" dirty="0" err="1"/>
              <a:t>the</a:t>
            </a:r>
            <a:r>
              <a:rPr lang="de-AT" sz="2000" dirty="0"/>
              <a:t> WSFF after </a:t>
            </a:r>
            <a:r>
              <a:rPr lang="de-AT" sz="2000" dirty="0" err="1"/>
              <a:t>many</a:t>
            </a:r>
            <a:r>
              <a:rPr lang="de-AT" sz="2000" dirty="0"/>
              <a:t> </a:t>
            </a:r>
            <a:r>
              <a:rPr lang="de-AT" sz="2000" dirty="0" err="1"/>
              <a:t>years</a:t>
            </a:r>
            <a:endParaRPr lang="de-AT" sz="2000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xmlns="" id="{1A14A4D3-5238-7242-8949-9EFE3ADD1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32240" y="6356350"/>
            <a:ext cx="2133600" cy="365125"/>
          </a:xfrm>
        </p:spPr>
        <p:txBody>
          <a:bodyPr/>
          <a:lstStyle/>
          <a:p>
            <a:fld id="{18A988C3-9EEE-4562-89BA-8F7BA19C5856}" type="slidenum">
              <a:rPr lang="de-AT" smtClean="0"/>
              <a:t>31</a:t>
            </a:fld>
            <a:endParaRPr lang="de-AT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xmlns="" id="{66E131B7-60BB-F0B3-CF1A-E80F211563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472" y="2852936"/>
            <a:ext cx="4343126" cy="2895417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6CC52F4B-30DF-49AB-F439-160D022B7FA0}"/>
              </a:ext>
            </a:extLst>
          </p:cNvPr>
          <p:cNvSpPr txBox="1"/>
          <p:nvPr/>
        </p:nvSpPr>
        <p:spPr>
          <a:xfrm>
            <a:off x="429684" y="3551376"/>
            <a:ext cx="412341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2000" u="sng" dirty="0"/>
              <a:t>Topics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dirty="0">
                <a:latin typeface="Calibri" panose="020F0502020204030204" pitchFamily="34" charset="0"/>
                <a:ea typeface="Calibri" panose="020F0502020204030204" pitchFamily="34" charset="0"/>
              </a:rPr>
              <a:t>Simmental </a:t>
            </a:r>
            <a:r>
              <a:rPr lang="de-AT" dirty="0" err="1">
                <a:latin typeface="Calibri" panose="020F0502020204030204" pitchFamily="34" charset="0"/>
                <a:ea typeface="Calibri" panose="020F0502020204030204" pitchFamily="34" charset="0"/>
              </a:rPr>
              <a:t>cattle</a:t>
            </a:r>
            <a:r>
              <a:rPr lang="de-AT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de-AT" dirty="0" err="1">
                <a:latin typeface="Calibri" panose="020F0502020204030204" pitchFamily="34" charset="0"/>
                <a:ea typeface="Calibri" panose="020F0502020204030204" pitchFamily="34" charset="0"/>
              </a:rPr>
              <a:t>of</a:t>
            </a:r>
            <a:r>
              <a:rPr lang="de-AT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de-AT" dirty="0" err="1">
                <a:latin typeface="Calibri" panose="020F0502020204030204" pitchFamily="34" charset="0"/>
                <a:ea typeface="Calibri" panose="020F0502020204030204" pitchFamily="34" charset="0"/>
              </a:rPr>
              <a:t>the</a:t>
            </a:r>
            <a:r>
              <a:rPr lang="de-AT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de-AT" dirty="0" err="1">
                <a:latin typeface="Calibri" panose="020F0502020204030204" pitchFamily="34" charset="0"/>
                <a:ea typeface="Calibri" panose="020F0502020204030204" pitchFamily="34" charset="0"/>
              </a:rPr>
              <a:t>future</a:t>
            </a:r>
            <a:r>
              <a:rPr lang="de-AT" dirty="0">
                <a:latin typeface="Calibri" panose="020F0502020204030204" pitchFamily="34" charset="0"/>
                <a:ea typeface="Calibri" panose="020F0502020204030204" pitchFamily="34" charset="0"/>
              </a:rPr>
              <a:t> - </a:t>
            </a:r>
            <a:r>
              <a:rPr lang="de-AT" dirty="0" err="1">
                <a:latin typeface="Calibri" panose="020F0502020204030204" pitchFamily="34" charset="0"/>
                <a:ea typeface="Calibri" panose="020F0502020204030204" pitchFamily="34" charset="0"/>
              </a:rPr>
              <a:t>from</a:t>
            </a:r>
            <a:r>
              <a:rPr lang="de-AT" dirty="0">
                <a:latin typeface="Calibri" panose="020F0502020204030204" pitchFamily="34" charset="0"/>
                <a:ea typeface="Calibri" panose="020F0502020204030204" pitchFamily="34" charset="0"/>
              </a:rPr>
              <a:t> traditional </a:t>
            </a:r>
            <a:r>
              <a:rPr lang="de-AT" dirty="0" err="1">
                <a:latin typeface="Calibri" panose="020F0502020204030204" pitchFamily="34" charset="0"/>
                <a:ea typeface="Calibri" panose="020F0502020204030204" pitchFamily="34" charset="0"/>
              </a:rPr>
              <a:t>breeding</a:t>
            </a:r>
            <a:r>
              <a:rPr lang="de-AT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de-AT" dirty="0" err="1">
                <a:latin typeface="Calibri" panose="020F0502020204030204" pitchFamily="34" charset="0"/>
                <a:ea typeface="Calibri" panose="020F0502020204030204" pitchFamily="34" charset="0"/>
              </a:rPr>
              <a:t>to</a:t>
            </a:r>
            <a:r>
              <a:rPr lang="de-AT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de-AT" dirty="0" err="1">
                <a:latin typeface="Calibri" panose="020F0502020204030204" pitchFamily="34" charset="0"/>
                <a:ea typeface="Calibri" panose="020F0502020204030204" pitchFamily="34" charset="0"/>
              </a:rPr>
              <a:t>genome</a:t>
            </a:r>
            <a:r>
              <a:rPr lang="de-AT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de-AT" dirty="0" err="1">
                <a:latin typeface="Calibri" panose="020F0502020204030204" pitchFamily="34" charset="0"/>
                <a:ea typeface="Calibri" panose="020F0502020204030204" pitchFamily="34" charset="0"/>
              </a:rPr>
              <a:t>editing</a:t>
            </a:r>
            <a:endParaRPr lang="de-AT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dirty="0">
                <a:latin typeface="Calibri" panose="020F0502020204030204" pitchFamily="34" charset="0"/>
                <a:ea typeface="Calibri" panose="020F0502020204030204" pitchFamily="34" charset="0"/>
              </a:rPr>
              <a:t>Modern </a:t>
            </a:r>
            <a:r>
              <a:rPr lang="de-AT" dirty="0" err="1">
                <a:latin typeface="Calibri" panose="020F0502020204030204" pitchFamily="34" charset="0"/>
                <a:ea typeface="Calibri" panose="020F0502020204030204" pitchFamily="34" charset="0"/>
              </a:rPr>
              <a:t>breeding</a:t>
            </a:r>
            <a:r>
              <a:rPr lang="de-AT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de-AT" dirty="0" err="1">
                <a:latin typeface="Calibri" panose="020F0502020204030204" pitchFamily="34" charset="0"/>
                <a:ea typeface="Calibri" panose="020F0502020204030204" pitchFamily="34" charset="0"/>
              </a:rPr>
              <a:t>programs</a:t>
            </a:r>
            <a:r>
              <a:rPr lang="de-AT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de-AT" dirty="0" err="1">
                <a:latin typeface="Calibri" panose="020F0502020204030204" pitchFamily="34" charset="0"/>
                <a:ea typeface="Calibri" panose="020F0502020204030204" pitchFamily="34" charset="0"/>
              </a:rPr>
              <a:t>for</a:t>
            </a:r>
            <a:r>
              <a:rPr lang="de-AT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de-AT" dirty="0" err="1">
                <a:latin typeface="Calibri" panose="020F0502020204030204" pitchFamily="34" charset="0"/>
                <a:ea typeface="Calibri" panose="020F0502020204030204" pitchFamily="34" charset="0"/>
              </a:rPr>
              <a:t>the</a:t>
            </a:r>
            <a:r>
              <a:rPr lang="de-AT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de-AT" dirty="0" err="1">
                <a:latin typeface="Calibri" panose="020F0502020204030204" pitchFamily="34" charset="0"/>
                <a:ea typeface="Calibri" panose="020F0502020204030204" pitchFamily="34" charset="0"/>
              </a:rPr>
              <a:t>future</a:t>
            </a:r>
            <a:endParaRPr lang="de-AT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dirty="0" err="1">
                <a:latin typeface="Calibri" panose="020F0502020204030204" pitchFamily="34" charset="0"/>
                <a:ea typeface="Calibri" panose="020F0502020204030204" pitchFamily="34" charset="0"/>
              </a:rPr>
              <a:t>Producing</a:t>
            </a:r>
            <a:r>
              <a:rPr lang="de-AT" dirty="0">
                <a:latin typeface="Calibri" panose="020F0502020204030204" pitchFamily="34" charset="0"/>
                <a:ea typeface="Calibri" panose="020F0502020204030204" pitchFamily="34" charset="0"/>
              </a:rPr>
              <a:t> milk and beef </a:t>
            </a:r>
            <a:r>
              <a:rPr lang="de-AT" dirty="0" err="1">
                <a:latin typeface="Calibri" panose="020F0502020204030204" pitchFamily="34" charset="0"/>
                <a:ea typeface="Calibri" panose="020F0502020204030204" pitchFamily="34" charset="0"/>
              </a:rPr>
              <a:t>sustainably</a:t>
            </a:r>
            <a:r>
              <a:rPr lang="de-AT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de-AT" dirty="0" err="1">
                <a:latin typeface="Calibri" panose="020F0502020204030204" pitchFamily="34" charset="0"/>
                <a:ea typeface="Calibri" panose="020F0502020204030204" pitchFamily="34" charset="0"/>
              </a:rPr>
              <a:t>with</a:t>
            </a:r>
            <a:r>
              <a:rPr lang="de-AT" dirty="0">
                <a:latin typeface="Calibri" panose="020F0502020204030204" pitchFamily="34" charset="0"/>
                <a:ea typeface="Calibri" panose="020F0502020204030204" pitchFamily="34" charset="0"/>
              </a:rPr>
              <a:t> Simmental </a:t>
            </a:r>
            <a:r>
              <a:rPr lang="de-AT" dirty="0" err="1">
                <a:latin typeface="Calibri" panose="020F0502020204030204" pitchFamily="34" charset="0"/>
                <a:ea typeface="Calibri" panose="020F0502020204030204" pitchFamily="34" charset="0"/>
              </a:rPr>
              <a:t>cattle</a:t>
            </a:r>
            <a:endParaRPr lang="de-AT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dirty="0">
                <a:latin typeface="Calibri" panose="020F0502020204030204" pitchFamily="34" charset="0"/>
                <a:ea typeface="Calibri" panose="020F0502020204030204" pitchFamily="34" charset="0"/>
              </a:rPr>
              <a:t>International </a:t>
            </a:r>
            <a:r>
              <a:rPr lang="de-AT" dirty="0" err="1">
                <a:latin typeface="Calibri" panose="020F0502020204030204" pitchFamily="34" charset="0"/>
                <a:ea typeface="Calibri" panose="020F0502020204030204" pitchFamily="34" charset="0"/>
              </a:rPr>
              <a:t>developments</a:t>
            </a:r>
            <a:r>
              <a:rPr lang="de-AT" dirty="0">
                <a:latin typeface="Calibri" panose="020F0502020204030204" pitchFamily="34" charset="0"/>
                <a:ea typeface="Calibri" panose="020F0502020204030204" pitchFamily="34" charset="0"/>
              </a:rPr>
              <a:t> in </a:t>
            </a:r>
            <a:r>
              <a:rPr lang="de-AT" dirty="0" err="1">
                <a:latin typeface="Calibri" panose="020F0502020204030204" pitchFamily="34" charset="0"/>
                <a:ea typeface="Calibri" panose="020F0502020204030204" pitchFamily="34" charset="0"/>
              </a:rPr>
              <a:t>the</a:t>
            </a:r>
            <a:r>
              <a:rPr lang="de-AT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de-AT" dirty="0" err="1">
                <a:latin typeface="Calibri" panose="020F0502020204030204" pitchFamily="34" charset="0"/>
                <a:ea typeface="Calibri" panose="020F0502020204030204" pitchFamily="34" charset="0"/>
              </a:rPr>
              <a:t>breeding</a:t>
            </a:r>
            <a:r>
              <a:rPr lang="de-AT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de-AT" dirty="0" err="1">
                <a:latin typeface="Calibri" panose="020F0502020204030204" pitchFamily="34" charset="0"/>
                <a:ea typeface="Calibri" panose="020F0502020204030204" pitchFamily="34" charset="0"/>
              </a:rPr>
              <a:t>of</a:t>
            </a:r>
            <a:r>
              <a:rPr lang="de-AT" dirty="0">
                <a:latin typeface="Calibri" panose="020F0502020204030204" pitchFamily="34" charset="0"/>
                <a:ea typeface="Calibri" panose="020F0502020204030204" pitchFamily="34" charset="0"/>
              </a:rPr>
              <a:t> Simmental </a:t>
            </a:r>
            <a:r>
              <a:rPr lang="de-AT" dirty="0" err="1">
                <a:latin typeface="Calibri" panose="020F0502020204030204" pitchFamily="34" charset="0"/>
                <a:ea typeface="Calibri" panose="020F0502020204030204" pitchFamily="34" charset="0"/>
              </a:rPr>
              <a:t>cattle</a:t>
            </a:r>
            <a:r>
              <a:rPr lang="de-AT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de-AT" dirty="0" err="1">
                <a:latin typeface="Calibri" panose="020F0502020204030204" pitchFamily="34" charset="0"/>
                <a:ea typeface="Calibri" panose="020F0502020204030204" pitchFamily="34" charset="0"/>
              </a:rPr>
              <a:t>for</a:t>
            </a:r>
            <a:r>
              <a:rPr lang="de-AT" dirty="0">
                <a:latin typeface="Calibri" panose="020F0502020204030204" pitchFamily="34" charset="0"/>
                <a:ea typeface="Calibri" panose="020F0502020204030204" pitchFamily="34" charset="0"/>
              </a:rPr>
              <a:t> beef </a:t>
            </a:r>
            <a:r>
              <a:rPr lang="de-AT" dirty="0" err="1">
                <a:latin typeface="Calibri" panose="020F0502020204030204" pitchFamily="34" charset="0"/>
                <a:ea typeface="Calibri" panose="020F0502020204030204" pitchFamily="34" charset="0"/>
              </a:rPr>
              <a:t>production</a:t>
            </a:r>
            <a:endParaRPr lang="de-AT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dirty="0">
                <a:latin typeface="Calibri" panose="020F0502020204030204" pitchFamily="34" charset="0"/>
                <a:ea typeface="Calibri" panose="020F0502020204030204" pitchFamily="34" charset="0"/>
              </a:rPr>
              <a:t>The FV </a:t>
            </a:r>
            <a:r>
              <a:rPr lang="de-AT" dirty="0" err="1">
                <a:latin typeface="Calibri" panose="020F0502020204030204" pitchFamily="34" charset="0"/>
                <a:ea typeface="Calibri" panose="020F0502020204030204" pitchFamily="34" charset="0"/>
              </a:rPr>
              <a:t>cow</a:t>
            </a:r>
            <a:r>
              <a:rPr lang="de-AT" dirty="0">
                <a:latin typeface="Calibri" panose="020F0502020204030204" pitchFamily="34" charset="0"/>
                <a:ea typeface="Calibri" panose="020F0502020204030204" pitchFamily="34" charset="0"/>
              </a:rPr>
              <a:t> - (not) a </a:t>
            </a:r>
            <a:r>
              <a:rPr lang="de-AT" dirty="0" err="1">
                <a:latin typeface="Calibri" panose="020F0502020204030204" pitchFamily="34" charset="0"/>
                <a:ea typeface="Calibri" panose="020F0502020204030204" pitchFamily="34" charset="0"/>
              </a:rPr>
              <a:t>climate</a:t>
            </a:r>
            <a:r>
              <a:rPr lang="de-AT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de-AT" dirty="0" err="1">
                <a:latin typeface="Calibri" panose="020F0502020204030204" pitchFamily="34" charset="0"/>
                <a:ea typeface="Calibri" panose="020F0502020204030204" pitchFamily="34" charset="0"/>
              </a:rPr>
              <a:t>killer</a:t>
            </a:r>
            <a:r>
              <a:rPr lang="de-AT" dirty="0">
                <a:latin typeface="Calibri" panose="020F0502020204030204" pitchFamily="34" charset="0"/>
                <a:ea typeface="Calibri" panose="020F0502020204030204" pitchFamily="34" charset="0"/>
              </a:rPr>
              <a:t>?!                                      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83762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xmlns="" id="{77814D39-BB74-EDE8-136B-3D5155C611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010"/>
            <a:ext cx="9144000" cy="6858001"/>
          </a:xfrm>
          <a:prstGeom prst="rect">
            <a:avLst/>
          </a:prstGeom>
          <a:effectLst>
            <a:reflection stA="30000" endPos="65000" dist="50800" dir="5400000" sy="-100000" algn="bl" rotWithShape="0"/>
          </a:effectLst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xmlns="" id="{EEE69C85-40A9-3FFC-F930-350412770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86872" y="6356350"/>
            <a:ext cx="2133600" cy="365125"/>
          </a:xfrm>
        </p:spPr>
        <p:txBody>
          <a:bodyPr/>
          <a:lstStyle/>
          <a:p>
            <a:fld id="{18A988C3-9EEE-4562-89BA-8F7BA19C5856}" type="slidenum">
              <a:rPr lang="de-AT" smtClean="0"/>
              <a:t>32</a:t>
            </a:fld>
            <a:endParaRPr lang="de-AT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A3BDD3BA-B57F-4035-89B0-CF78498CF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327" y="-99392"/>
            <a:ext cx="7184216" cy="1442005"/>
          </a:xfrm>
        </p:spPr>
        <p:txBody>
          <a:bodyPr/>
          <a:lstStyle/>
          <a:p>
            <a:r>
              <a:rPr lang="de-AT" sz="3200" dirty="0"/>
              <a:t/>
            </a:r>
            <a:br>
              <a:rPr lang="de-AT" sz="3200" dirty="0"/>
            </a:br>
            <a:r>
              <a:rPr lang="de-AT" sz="3200" dirty="0"/>
              <a:t>2024: 24</a:t>
            </a:r>
            <a:r>
              <a:rPr lang="de-AT" sz="3200" baseline="30000" dirty="0"/>
              <a:t>th</a:t>
            </a:r>
            <a:r>
              <a:rPr lang="de-AT" sz="3200" dirty="0"/>
              <a:t> World </a:t>
            </a:r>
            <a:r>
              <a:rPr lang="de-AT" sz="3200" dirty="0" err="1"/>
              <a:t>Congress</a:t>
            </a:r>
            <a:r>
              <a:rPr lang="de-AT" sz="3200" dirty="0"/>
              <a:t> Calgary 50 </a:t>
            </a:r>
            <a:r>
              <a:rPr lang="de-AT" sz="3200" dirty="0" err="1"/>
              <a:t>years</a:t>
            </a:r>
            <a:r>
              <a:rPr lang="de-AT" sz="3200" dirty="0"/>
              <a:t> WSFF</a:t>
            </a:r>
            <a:endParaRPr lang="de-AT" sz="6000" dirty="0">
              <a:solidFill>
                <a:srgbClr val="00B050"/>
              </a:solidFill>
            </a:endParaRPr>
          </a:p>
        </p:txBody>
      </p:sp>
      <p:sp useBgFill="1">
        <p:nvSpPr>
          <p:cNvPr id="8" name="Textfeld 7">
            <a:extLst>
              <a:ext uri="{FF2B5EF4-FFF2-40B4-BE49-F238E27FC236}">
                <a16:creationId xmlns:a16="http://schemas.microsoft.com/office/drawing/2014/main" xmlns="" id="{ABD11F12-1E0F-E25F-B78E-C8AA5564BD12}"/>
              </a:ext>
            </a:extLst>
          </p:cNvPr>
          <p:cNvSpPr txBox="1"/>
          <p:nvPr/>
        </p:nvSpPr>
        <p:spPr>
          <a:xfrm>
            <a:off x="448568" y="2412603"/>
            <a:ext cx="8246864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AT" sz="2400" dirty="0" err="1"/>
              <a:t>Breeders</a:t>
            </a:r>
            <a:r>
              <a:rPr lang="de-AT" sz="2400" dirty="0"/>
              <a:t>, </a:t>
            </a:r>
            <a:r>
              <a:rPr lang="de-AT" sz="2400" dirty="0" err="1"/>
              <a:t>young</a:t>
            </a:r>
            <a:r>
              <a:rPr lang="de-AT" sz="2400" dirty="0"/>
              <a:t> </a:t>
            </a:r>
            <a:r>
              <a:rPr lang="de-AT" sz="2400" dirty="0" err="1"/>
              <a:t>breeders</a:t>
            </a:r>
            <a:r>
              <a:rPr lang="de-AT" sz="2400" dirty="0"/>
              <a:t>, </a:t>
            </a:r>
            <a:r>
              <a:rPr lang="de-AT" sz="2400" dirty="0" err="1"/>
              <a:t>breeding</a:t>
            </a:r>
            <a:r>
              <a:rPr lang="de-AT" sz="2400" dirty="0"/>
              <a:t> </a:t>
            </a:r>
            <a:r>
              <a:rPr lang="de-AT" sz="2400" dirty="0" err="1"/>
              <a:t>associations</a:t>
            </a:r>
            <a:r>
              <a:rPr lang="de-AT" sz="2400" dirty="0"/>
              <a:t>, </a:t>
            </a:r>
            <a:r>
              <a:rPr lang="de-AT" sz="2400" dirty="0" err="1"/>
              <a:t>working</a:t>
            </a:r>
            <a:r>
              <a:rPr lang="de-AT" sz="2400" dirty="0"/>
              <a:t> </a:t>
            </a:r>
            <a:r>
              <a:rPr lang="de-AT" sz="2400" dirty="0" err="1"/>
              <a:t>groups</a:t>
            </a:r>
            <a:r>
              <a:rPr lang="de-AT" sz="2400" dirty="0"/>
              <a:t>, </a:t>
            </a:r>
            <a:r>
              <a:rPr lang="de-AT" sz="2400" dirty="0" err="1"/>
              <a:t>insemination</a:t>
            </a:r>
            <a:r>
              <a:rPr lang="de-AT" sz="2400" dirty="0"/>
              <a:t>, </a:t>
            </a:r>
            <a:r>
              <a:rPr lang="de-AT" sz="2400" dirty="0" err="1"/>
              <a:t>testing</a:t>
            </a:r>
            <a:r>
              <a:rPr lang="de-AT" sz="2400" dirty="0"/>
              <a:t> and </a:t>
            </a:r>
            <a:r>
              <a:rPr lang="de-AT" sz="2400" dirty="0" err="1"/>
              <a:t>research</a:t>
            </a:r>
            <a:r>
              <a:rPr lang="de-AT" sz="2400" dirty="0"/>
              <a:t> </a:t>
            </a:r>
            <a:r>
              <a:rPr lang="de-AT" sz="2400" dirty="0" err="1"/>
              <a:t>institutes</a:t>
            </a:r>
            <a:r>
              <a:rPr lang="de-AT" sz="2400" dirty="0"/>
              <a:t>, </a:t>
            </a:r>
            <a:r>
              <a:rPr lang="de-AT" sz="2400" dirty="0" err="1"/>
              <a:t>veterinary</a:t>
            </a:r>
            <a:r>
              <a:rPr lang="de-AT" sz="2400" dirty="0"/>
              <a:t> </a:t>
            </a:r>
            <a:r>
              <a:rPr lang="de-AT" sz="2400" dirty="0" err="1"/>
              <a:t>experts</a:t>
            </a:r>
            <a:r>
              <a:rPr lang="de-AT" sz="2400" dirty="0"/>
              <a:t>, </a:t>
            </a:r>
            <a:r>
              <a:rPr lang="de-AT" sz="2400" dirty="0" err="1"/>
              <a:t>authorities</a:t>
            </a:r>
            <a:r>
              <a:rPr lang="de-AT" sz="2400" dirty="0"/>
              <a:t>, </a:t>
            </a:r>
            <a:r>
              <a:rPr lang="de-AT" sz="2400" dirty="0" err="1"/>
              <a:t>funding</a:t>
            </a:r>
            <a:r>
              <a:rPr lang="de-AT" sz="2400" dirty="0"/>
              <a:t> </a:t>
            </a:r>
            <a:r>
              <a:rPr lang="de-AT" sz="2400" dirty="0" err="1"/>
              <a:t>agencies</a:t>
            </a:r>
            <a:r>
              <a:rPr lang="de-AT" sz="2400" dirty="0"/>
              <a:t> and legislative </a:t>
            </a:r>
            <a:r>
              <a:rPr lang="de-AT" sz="2400" dirty="0" err="1"/>
              <a:t>bodies</a:t>
            </a:r>
            <a:r>
              <a:rPr lang="de-AT" sz="2400" dirty="0"/>
              <a:t>, </a:t>
            </a:r>
            <a:r>
              <a:rPr lang="de-AT" sz="2400" dirty="0" err="1"/>
              <a:t>both</a:t>
            </a:r>
            <a:r>
              <a:rPr lang="de-AT" sz="2400" dirty="0"/>
              <a:t> </a:t>
            </a:r>
            <a:r>
              <a:rPr lang="de-AT" sz="2400" dirty="0" err="1"/>
              <a:t>nationally</a:t>
            </a:r>
            <a:r>
              <a:rPr lang="de-AT" sz="2400" dirty="0"/>
              <a:t> and </a:t>
            </a:r>
            <a:r>
              <a:rPr lang="de-AT" sz="2400" dirty="0" err="1"/>
              <a:t>internationally</a:t>
            </a:r>
            <a:r>
              <a:rPr lang="de-AT" sz="2400" dirty="0"/>
              <a:t>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AT" sz="2400" dirty="0"/>
              <a:t>Science and </a:t>
            </a:r>
            <a:r>
              <a:rPr lang="de-AT" sz="2400" dirty="0" err="1"/>
              <a:t>research</a:t>
            </a:r>
            <a:r>
              <a:rPr lang="de-AT" sz="2400" dirty="0"/>
              <a:t> </a:t>
            </a:r>
            <a:r>
              <a:rPr lang="de-AT" sz="2400" dirty="0" err="1"/>
              <a:t>for</a:t>
            </a:r>
            <a:r>
              <a:rPr lang="de-AT" sz="2400" dirty="0"/>
              <a:t> </a:t>
            </a:r>
            <a:r>
              <a:rPr lang="de-AT" sz="2400" dirty="0" err="1"/>
              <a:t>their</a:t>
            </a:r>
            <a:r>
              <a:rPr lang="de-AT" sz="2400" dirty="0"/>
              <a:t> </a:t>
            </a:r>
            <a:r>
              <a:rPr lang="de-AT" sz="2400" dirty="0" err="1"/>
              <a:t>irreplaceable</a:t>
            </a:r>
            <a:r>
              <a:rPr lang="de-AT" sz="2400" dirty="0"/>
              <a:t> </a:t>
            </a:r>
            <a:r>
              <a:rPr lang="de-AT" sz="2400" dirty="0" err="1"/>
              <a:t>work</a:t>
            </a:r>
            <a:r>
              <a:rPr lang="de-AT" sz="2400" dirty="0"/>
              <a:t>, e.g. </a:t>
            </a:r>
            <a:r>
              <a:rPr lang="de-AT" sz="2400" dirty="0" err="1"/>
              <a:t>genomics</a:t>
            </a:r>
            <a:r>
              <a:rPr lang="de-AT" sz="2400" dirty="0"/>
              <a:t> - a </a:t>
            </a:r>
            <a:r>
              <a:rPr lang="de-AT" sz="2400" dirty="0" err="1"/>
              <a:t>new</a:t>
            </a:r>
            <a:r>
              <a:rPr lang="de-AT" sz="2400" dirty="0"/>
              <a:t> </a:t>
            </a:r>
            <a:r>
              <a:rPr lang="de-AT" sz="2400" dirty="0" err="1"/>
              <a:t>era</a:t>
            </a:r>
            <a:r>
              <a:rPr lang="de-AT" sz="2400" dirty="0"/>
              <a:t> in </a:t>
            </a:r>
            <a:r>
              <a:rPr lang="de-AT" sz="2400" dirty="0" err="1"/>
              <a:t>animal</a:t>
            </a:r>
            <a:r>
              <a:rPr lang="de-AT" sz="2400" dirty="0"/>
              <a:t> </a:t>
            </a:r>
            <a:r>
              <a:rPr lang="de-AT" sz="2400" dirty="0" err="1"/>
              <a:t>breeding</a:t>
            </a:r>
            <a:r>
              <a:rPr lang="de-AT" sz="2400" dirty="0"/>
              <a:t>. High </a:t>
            </a:r>
            <a:r>
              <a:rPr lang="de-AT" sz="2400" dirty="0" err="1"/>
              <a:t>breeding</a:t>
            </a:r>
            <a:r>
              <a:rPr lang="de-AT" sz="2400" dirty="0"/>
              <a:t> </a:t>
            </a:r>
            <a:r>
              <a:rPr lang="de-AT" sz="2400" dirty="0" err="1"/>
              <a:t>progress</a:t>
            </a:r>
            <a:r>
              <a:rPr lang="de-AT" sz="2400" dirty="0"/>
              <a:t>, </a:t>
            </a:r>
            <a:r>
              <a:rPr lang="de-AT" sz="2400" dirty="0" err="1"/>
              <a:t>fitness</a:t>
            </a:r>
            <a:r>
              <a:rPr lang="de-AT" sz="2400" dirty="0"/>
              <a:t> and </a:t>
            </a:r>
            <a:r>
              <a:rPr lang="de-AT" sz="2400" dirty="0" err="1"/>
              <a:t>health</a:t>
            </a:r>
            <a:r>
              <a:rPr lang="de-AT" sz="2400" dirty="0"/>
              <a:t>. </a:t>
            </a:r>
            <a:r>
              <a:rPr lang="de-AT" sz="2400" dirty="0" err="1"/>
              <a:t>Selection</a:t>
            </a:r>
            <a:r>
              <a:rPr lang="de-AT" sz="2400" dirty="0"/>
              <a:t> simpler, </a:t>
            </a:r>
            <a:r>
              <a:rPr lang="de-AT" sz="2400" dirty="0" err="1"/>
              <a:t>faster</a:t>
            </a:r>
            <a:r>
              <a:rPr lang="de-AT" sz="2400" dirty="0"/>
              <a:t>, </a:t>
            </a:r>
            <a:r>
              <a:rPr lang="de-AT" sz="2400" dirty="0" err="1"/>
              <a:t>more</a:t>
            </a:r>
            <a:r>
              <a:rPr lang="de-AT" sz="2400" dirty="0"/>
              <a:t> </a:t>
            </a:r>
            <a:r>
              <a:rPr lang="de-AT" sz="2400" dirty="0" err="1"/>
              <a:t>cost-effective</a:t>
            </a:r>
            <a:r>
              <a:rPr lang="de-AT" sz="2400" dirty="0"/>
              <a:t>. Generation </a:t>
            </a:r>
            <a:r>
              <a:rPr lang="de-AT" sz="2400" dirty="0" err="1"/>
              <a:t>interval</a:t>
            </a:r>
            <a:r>
              <a:rPr lang="de-AT" sz="2400" dirty="0"/>
              <a:t> </a:t>
            </a:r>
            <a:r>
              <a:rPr lang="de-AT" sz="2400" dirty="0" err="1"/>
              <a:t>significantly</a:t>
            </a:r>
            <a:r>
              <a:rPr lang="de-AT" sz="2400" dirty="0"/>
              <a:t> </a:t>
            </a:r>
            <a:r>
              <a:rPr lang="de-AT" sz="2400" dirty="0" err="1"/>
              <a:t>shortened</a:t>
            </a:r>
            <a:r>
              <a:rPr lang="de-AT" sz="2400" dirty="0"/>
              <a:t>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AT" sz="2400" dirty="0"/>
              <a:t>Export and </a:t>
            </a:r>
            <a:r>
              <a:rPr lang="de-AT" sz="2400" dirty="0" err="1"/>
              <a:t>import</a:t>
            </a:r>
            <a:r>
              <a:rPr lang="de-AT" sz="2400" dirty="0"/>
              <a:t> </a:t>
            </a:r>
            <a:r>
              <a:rPr lang="de-AT" sz="2400" dirty="0" err="1"/>
              <a:t>companies</a:t>
            </a:r>
            <a:r>
              <a:rPr lang="de-AT" sz="2400" dirty="0"/>
              <a:t> </a:t>
            </a:r>
            <a:r>
              <a:rPr lang="de-AT" sz="2400" dirty="0" err="1"/>
              <a:t>confronted</a:t>
            </a:r>
            <a:r>
              <a:rPr lang="de-AT" sz="2400" dirty="0"/>
              <a:t> </a:t>
            </a:r>
            <a:r>
              <a:rPr lang="de-AT" sz="2400" dirty="0" err="1"/>
              <a:t>with</a:t>
            </a:r>
            <a:r>
              <a:rPr lang="de-AT" sz="2400" dirty="0"/>
              <a:t> </a:t>
            </a:r>
            <a:r>
              <a:rPr lang="de-AT" sz="2400" dirty="0" err="1"/>
              <a:t>ever</a:t>
            </a:r>
            <a:r>
              <a:rPr lang="de-AT" sz="2400" dirty="0"/>
              <a:t> </a:t>
            </a:r>
            <a:r>
              <a:rPr lang="de-AT" sz="2400" dirty="0" err="1"/>
              <a:t>stricter</a:t>
            </a:r>
            <a:r>
              <a:rPr lang="de-AT" sz="2400" dirty="0"/>
              <a:t> </a:t>
            </a:r>
            <a:r>
              <a:rPr lang="de-AT" sz="2400" dirty="0" err="1"/>
              <a:t>animal</a:t>
            </a:r>
            <a:r>
              <a:rPr lang="de-AT" sz="2400" dirty="0"/>
              <a:t> </a:t>
            </a:r>
            <a:r>
              <a:rPr lang="de-AT" sz="2400" dirty="0" err="1"/>
              <a:t>transportation</a:t>
            </a:r>
            <a:r>
              <a:rPr lang="de-AT" sz="2400" dirty="0"/>
              <a:t> and </a:t>
            </a:r>
            <a:r>
              <a:rPr lang="de-AT" sz="2400" dirty="0" err="1"/>
              <a:t>animal</a:t>
            </a:r>
            <a:r>
              <a:rPr lang="de-AT" sz="2400" dirty="0"/>
              <a:t> </a:t>
            </a:r>
            <a:r>
              <a:rPr lang="de-AT" sz="2400" dirty="0" err="1"/>
              <a:t>welfare</a:t>
            </a:r>
            <a:r>
              <a:rPr lang="de-AT" sz="2400" dirty="0"/>
              <a:t> </a:t>
            </a:r>
            <a:r>
              <a:rPr lang="de-AT" sz="2400" dirty="0" err="1"/>
              <a:t>requirements</a:t>
            </a:r>
            <a:r>
              <a:rPr lang="de-AT" sz="2400" dirty="0"/>
              <a:t>.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xmlns="" id="{13664C52-83F7-63D7-6385-CC6B1ACBF5E5}"/>
              </a:ext>
            </a:extLst>
          </p:cNvPr>
          <p:cNvSpPr txBox="1">
            <a:spLocks/>
          </p:cNvSpPr>
          <p:nvPr/>
        </p:nvSpPr>
        <p:spPr>
          <a:xfrm>
            <a:off x="-85520" y="848082"/>
            <a:ext cx="9315040" cy="14420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A5651F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de-AT" dirty="0"/>
              <a:t/>
            </a:r>
            <a:br>
              <a:rPr lang="de-AT" dirty="0"/>
            </a:br>
            <a:r>
              <a:rPr lang="de-AT" sz="6000" dirty="0">
                <a:solidFill>
                  <a:srgbClr val="00B050"/>
                </a:solidFill>
              </a:rPr>
              <a:t>D A N K E – T H A N K  Y O U</a:t>
            </a:r>
          </a:p>
        </p:txBody>
      </p:sp>
    </p:spTree>
    <p:extLst>
      <p:ext uri="{BB962C8B-B14F-4D97-AF65-F5344CB8AC3E}">
        <p14:creationId xmlns:p14="http://schemas.microsoft.com/office/powerpoint/2010/main" val="2642697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A3BDD3BA-B57F-4035-89B0-CF78498CF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040" y="274638"/>
            <a:ext cx="8246864" cy="1143000"/>
          </a:xfrm>
        </p:spPr>
        <p:txBody>
          <a:bodyPr/>
          <a:lstStyle/>
          <a:p>
            <a:r>
              <a:rPr lang="de-AT" sz="3200" dirty="0"/>
              <a:t>2024: 24</a:t>
            </a:r>
            <a:r>
              <a:rPr lang="de-AT" sz="3200" baseline="30000" dirty="0"/>
              <a:t>th</a:t>
            </a:r>
            <a:r>
              <a:rPr lang="de-AT" sz="3200" dirty="0"/>
              <a:t> World </a:t>
            </a:r>
            <a:r>
              <a:rPr lang="de-AT" sz="3200" dirty="0" err="1"/>
              <a:t>Congress</a:t>
            </a:r>
            <a:r>
              <a:rPr lang="de-AT" sz="3200" dirty="0"/>
              <a:t/>
            </a:r>
            <a:br>
              <a:rPr lang="de-AT" sz="3200" dirty="0"/>
            </a:br>
            <a:r>
              <a:rPr lang="de-AT" sz="3200" dirty="0"/>
              <a:t>50 </a:t>
            </a:r>
            <a:r>
              <a:rPr lang="de-AT" sz="3200" dirty="0" err="1"/>
              <a:t>years</a:t>
            </a:r>
            <a:r>
              <a:rPr lang="de-AT" sz="3200" dirty="0"/>
              <a:t> WSFF</a:t>
            </a:r>
            <a:endParaRPr lang="de-AT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xmlns="" id="{ABD11F12-1E0F-E25F-B78E-C8AA5564BD12}"/>
              </a:ext>
            </a:extLst>
          </p:cNvPr>
          <p:cNvSpPr txBox="1"/>
          <p:nvPr/>
        </p:nvSpPr>
        <p:spPr>
          <a:xfrm>
            <a:off x="539550" y="1921475"/>
            <a:ext cx="4536505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de-AT" sz="2400" dirty="0"/>
              <a:t>Young </a:t>
            </a:r>
            <a:r>
              <a:rPr lang="de-AT" sz="2400" dirty="0" err="1"/>
              <a:t>Breeders</a:t>
            </a:r>
            <a:r>
              <a:rPr lang="de-AT" sz="2400" dirty="0"/>
              <a:t>' </a:t>
            </a:r>
            <a:r>
              <a:rPr lang="de-AT" sz="2400" dirty="0" err="1"/>
              <a:t>Delegations</a:t>
            </a:r>
            <a:r>
              <a:rPr lang="de-AT" sz="2400" dirty="0"/>
              <a:t> Round Table in Calgary -</a:t>
            </a:r>
          </a:p>
          <a:p>
            <a:pPr>
              <a:spcAft>
                <a:spcPts val="600"/>
              </a:spcAft>
            </a:pPr>
            <a:r>
              <a:rPr lang="de-AT" sz="2400" dirty="0"/>
              <a:t>WSFF </a:t>
            </a:r>
            <a:r>
              <a:rPr lang="de-AT" sz="2400" dirty="0" err="1"/>
              <a:t>sponsors</a:t>
            </a:r>
            <a:r>
              <a:rPr lang="de-AT" sz="2400" dirty="0"/>
              <a:t> </a:t>
            </a:r>
            <a:r>
              <a:rPr lang="de-AT" sz="2400" dirty="0" err="1"/>
              <a:t>the</a:t>
            </a:r>
            <a:r>
              <a:rPr lang="de-AT" sz="2400" dirty="0"/>
              <a:t> </a:t>
            </a:r>
            <a:r>
              <a:rPr lang="de-AT" sz="2400" dirty="0" err="1"/>
              <a:t>meeting</a:t>
            </a:r>
            <a:endParaRPr lang="de-AT" sz="240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xmlns="" id="{956D638B-6C94-C9C9-9A18-44B129261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86872" y="6356350"/>
            <a:ext cx="2133600" cy="365125"/>
          </a:xfrm>
        </p:spPr>
        <p:txBody>
          <a:bodyPr/>
          <a:lstStyle/>
          <a:p>
            <a:fld id="{18A988C3-9EEE-4562-89BA-8F7BA19C5856}" type="slidenum">
              <a:rPr lang="de-AT" smtClean="0"/>
              <a:t>33</a:t>
            </a:fld>
            <a:endParaRPr lang="de-AT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52262D3E-4483-F29B-989B-85E0F09434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3683059"/>
            <a:ext cx="3753105" cy="2639895"/>
          </a:xfrm>
          <a:prstGeom prst="rect">
            <a:avLst/>
          </a:prstGeom>
        </p:spPr>
      </p:pic>
      <p:pic>
        <p:nvPicPr>
          <p:cNvPr id="5" name="Grafik 4" descr="Ein Bild, das Kleidung, Vieh, Nutztiere, Person enthält.&#10;&#10;Automatisch generierte Beschreibung">
            <a:extLst>
              <a:ext uri="{FF2B5EF4-FFF2-40B4-BE49-F238E27FC236}">
                <a16:creationId xmlns:a16="http://schemas.microsoft.com/office/drawing/2014/main" xmlns="" id="{7A34CFC5-EFA1-1BA7-4AF9-B577443947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5" y="1636800"/>
            <a:ext cx="3830634" cy="273830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xmlns="" id="{F69AD486-70E8-8E58-A59F-0943031F09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3356992"/>
            <a:ext cx="3536189" cy="2593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57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>
            <a:extLst>
              <a:ext uri="{FF2B5EF4-FFF2-40B4-BE49-F238E27FC236}">
                <a16:creationId xmlns:a16="http://schemas.microsoft.com/office/drawing/2014/main" xmlns="" id="{59854F97-19DC-AF75-7E89-BD50DE61C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32048"/>
            <a:ext cx="8246864" cy="1143000"/>
          </a:xfrm>
        </p:spPr>
        <p:txBody>
          <a:bodyPr/>
          <a:lstStyle/>
          <a:p>
            <a:r>
              <a:rPr lang="de-AT" sz="3200" dirty="0" err="1"/>
              <a:t>Let's</a:t>
            </a:r>
            <a:r>
              <a:rPr lang="de-AT" sz="3200" dirty="0"/>
              <a:t> </a:t>
            </a:r>
            <a:r>
              <a:rPr lang="de-AT" sz="3200" dirty="0" err="1"/>
              <a:t>look</a:t>
            </a:r>
            <a:r>
              <a:rPr lang="de-AT" sz="3200" dirty="0"/>
              <a:t> </a:t>
            </a:r>
            <a:r>
              <a:rPr lang="de-AT" sz="3200" dirty="0" err="1"/>
              <a:t>to</a:t>
            </a:r>
            <a:r>
              <a:rPr lang="de-AT" sz="3200" dirty="0"/>
              <a:t> </a:t>
            </a:r>
            <a:r>
              <a:rPr lang="de-AT" sz="3200" dirty="0" err="1"/>
              <a:t>the</a:t>
            </a:r>
            <a:r>
              <a:rPr lang="de-AT" sz="3200" dirty="0"/>
              <a:t> </a:t>
            </a:r>
            <a:r>
              <a:rPr lang="de-AT" sz="3200" dirty="0" err="1"/>
              <a:t>future</a:t>
            </a:r>
            <a:r>
              <a:rPr lang="de-AT" sz="3200" dirty="0"/>
              <a:t>:</a:t>
            </a:r>
            <a:endParaRPr lang="de-AT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F8FBF000-0D06-B10A-399F-0885F3C72C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880791"/>
            <a:ext cx="5020820" cy="3340297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90" y="3150864"/>
            <a:ext cx="4752528" cy="3352754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C9F578D8-2E3E-F95A-552A-29C440097AE4}"/>
              </a:ext>
            </a:extLst>
          </p:cNvPr>
          <p:cNvSpPr txBox="1"/>
          <p:nvPr/>
        </p:nvSpPr>
        <p:spPr>
          <a:xfrm>
            <a:off x="395536" y="1772816"/>
            <a:ext cx="33843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2400" dirty="0"/>
              <a:t>Simmental Fleckvieh </a:t>
            </a:r>
            <a:r>
              <a:rPr lang="de-AT" sz="2400" dirty="0" err="1"/>
              <a:t>cattle</a:t>
            </a:r>
            <a:r>
              <a:rPr lang="de-AT" sz="2400" dirty="0"/>
              <a:t> </a:t>
            </a:r>
            <a:r>
              <a:rPr lang="de-AT" sz="2400" dirty="0" err="1"/>
              <a:t>are</a:t>
            </a:r>
            <a:r>
              <a:rPr lang="de-AT" sz="2400" dirty="0"/>
              <a:t> </a:t>
            </a:r>
            <a:r>
              <a:rPr lang="de-AT" sz="2400" dirty="0" err="1"/>
              <a:t>simply</a:t>
            </a:r>
            <a:r>
              <a:rPr lang="de-AT" sz="2400" dirty="0"/>
              <a:t> </a:t>
            </a:r>
            <a:r>
              <a:rPr lang="de-AT" sz="2400" dirty="0" err="1"/>
              <a:t>great</a:t>
            </a:r>
            <a:endParaRPr lang="de-AT" sz="2400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xmlns="" id="{86329819-9A44-1B94-4432-91DA6FEDA571}"/>
              </a:ext>
            </a:extLst>
          </p:cNvPr>
          <p:cNvSpPr txBox="1"/>
          <p:nvPr/>
        </p:nvSpPr>
        <p:spPr>
          <a:xfrm>
            <a:off x="5724127" y="4718659"/>
            <a:ext cx="30766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2400" dirty="0" err="1"/>
              <a:t>We</a:t>
            </a:r>
            <a:r>
              <a:rPr lang="de-AT" sz="2400" dirty="0"/>
              <a:t> </a:t>
            </a:r>
            <a:r>
              <a:rPr lang="de-AT" sz="2400" dirty="0" err="1"/>
              <a:t>breeders</a:t>
            </a:r>
            <a:r>
              <a:rPr lang="de-AT" sz="2400" dirty="0"/>
              <a:t> </a:t>
            </a:r>
            <a:r>
              <a:rPr lang="de-AT" sz="2400" dirty="0" err="1"/>
              <a:t>love</a:t>
            </a:r>
            <a:r>
              <a:rPr lang="de-AT" sz="2400" dirty="0"/>
              <a:t> </a:t>
            </a:r>
            <a:r>
              <a:rPr lang="de-AT" sz="2400" dirty="0" err="1"/>
              <a:t>this</a:t>
            </a:r>
            <a:r>
              <a:rPr lang="de-AT" sz="2400" dirty="0"/>
              <a:t> </a:t>
            </a:r>
            <a:r>
              <a:rPr lang="de-AT" sz="2400" dirty="0" err="1"/>
              <a:t>cattle</a:t>
            </a:r>
            <a:r>
              <a:rPr lang="de-AT" sz="2400" dirty="0"/>
              <a:t> - </a:t>
            </a:r>
            <a:r>
              <a:rPr lang="de-AT" sz="2400" dirty="0" err="1"/>
              <a:t>the</a:t>
            </a:r>
            <a:r>
              <a:rPr lang="de-AT" sz="2400" dirty="0"/>
              <a:t> </a:t>
            </a:r>
            <a:r>
              <a:rPr lang="de-AT" sz="2400" dirty="0" err="1"/>
              <a:t>best</a:t>
            </a:r>
            <a:r>
              <a:rPr lang="de-AT" sz="2400" dirty="0"/>
              <a:t> </a:t>
            </a:r>
            <a:r>
              <a:rPr lang="de-AT" sz="2400" dirty="0" err="1"/>
              <a:t>breed</a:t>
            </a:r>
            <a:r>
              <a:rPr lang="de-AT" sz="2400" dirty="0"/>
              <a:t> </a:t>
            </a:r>
            <a:r>
              <a:rPr lang="de-AT" sz="2400" dirty="0" err="1"/>
              <a:t>of</a:t>
            </a:r>
            <a:r>
              <a:rPr lang="de-AT" sz="2400" dirty="0"/>
              <a:t> </a:t>
            </a:r>
            <a:r>
              <a:rPr lang="de-AT" sz="2400" dirty="0" err="1"/>
              <a:t>cattle</a:t>
            </a:r>
            <a:r>
              <a:rPr lang="de-AT" sz="2400" dirty="0"/>
              <a:t> </a:t>
            </a:r>
            <a:r>
              <a:rPr lang="de-AT" sz="2400" dirty="0" err="1"/>
              <a:t>worldwide</a:t>
            </a:r>
            <a:endParaRPr lang="de-AT" sz="2400" dirty="0"/>
          </a:p>
        </p:txBody>
      </p:sp>
      <p:sp>
        <p:nvSpPr>
          <p:cNvPr id="9" name="Foliennummernplatzhalter 3">
            <a:extLst>
              <a:ext uri="{FF2B5EF4-FFF2-40B4-BE49-F238E27FC236}">
                <a16:creationId xmlns:a16="http://schemas.microsoft.com/office/drawing/2014/main" xmlns="" id="{832FFDCA-B5E8-3FA5-F3DB-8EECB1115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86872" y="6356350"/>
            <a:ext cx="2133600" cy="365125"/>
          </a:xfrm>
        </p:spPr>
        <p:txBody>
          <a:bodyPr/>
          <a:lstStyle/>
          <a:p>
            <a:fld id="{18A988C3-9EEE-4562-89BA-8F7BA19C5856}" type="slidenum">
              <a:rPr lang="de-AT" smtClean="0"/>
              <a:t>34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72854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>
            <a:extLst>
              <a:ext uri="{FF2B5EF4-FFF2-40B4-BE49-F238E27FC236}">
                <a16:creationId xmlns:a16="http://schemas.microsoft.com/office/drawing/2014/main" xmlns="" id="{59854F97-19DC-AF75-7E89-BD50DE61C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1052736"/>
            <a:ext cx="8246864" cy="1143000"/>
          </a:xfrm>
        </p:spPr>
        <p:txBody>
          <a:bodyPr/>
          <a:lstStyle/>
          <a:p>
            <a:r>
              <a:rPr lang="de-DE" altLang="de-DE" sz="3200" dirty="0"/>
              <a:t>Welt-Simmental-Fleckviehvereinigung </a:t>
            </a:r>
            <a:br>
              <a:rPr lang="de-DE" altLang="de-DE" sz="3200" dirty="0"/>
            </a:br>
            <a:r>
              <a:rPr lang="de-DE" altLang="de-DE" sz="3200" dirty="0"/>
              <a:t>50. Geburtstag</a:t>
            </a:r>
            <a:br>
              <a:rPr lang="de-DE" altLang="de-DE" sz="3200" dirty="0"/>
            </a:br>
            <a:r>
              <a:rPr lang="de-DE" altLang="de-DE" sz="3200" dirty="0"/>
              <a:t>World Simmental Simmental Cattle </a:t>
            </a:r>
            <a:r>
              <a:rPr lang="de-DE" altLang="de-DE" sz="3200" dirty="0" err="1"/>
              <a:t>Association</a:t>
            </a:r>
            <a:r>
              <a:rPr lang="de-DE" altLang="de-DE" sz="3200" dirty="0"/>
              <a:t> 50th </a:t>
            </a:r>
            <a:r>
              <a:rPr lang="de-DE" altLang="de-DE" sz="3200" dirty="0" err="1"/>
              <a:t>anniversary</a:t>
            </a:r>
            <a:endParaRPr lang="de-AT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C9F578D8-2E3E-F95A-552A-29C440097AE4}"/>
              </a:ext>
            </a:extLst>
          </p:cNvPr>
          <p:cNvSpPr txBox="1"/>
          <p:nvPr/>
        </p:nvSpPr>
        <p:spPr>
          <a:xfrm>
            <a:off x="0" y="2723273"/>
            <a:ext cx="9144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6000" dirty="0"/>
              <a:t>Danke für ihre Aufmerksamkeit!</a:t>
            </a:r>
          </a:p>
          <a:p>
            <a:pPr algn="ctr"/>
            <a:r>
              <a:rPr lang="de-AT" sz="6000" dirty="0" err="1"/>
              <a:t>Thank</a:t>
            </a:r>
            <a:r>
              <a:rPr lang="de-AT" sz="6000" dirty="0"/>
              <a:t> </a:t>
            </a:r>
            <a:r>
              <a:rPr lang="de-AT" sz="6000" dirty="0" err="1"/>
              <a:t>you</a:t>
            </a:r>
            <a:r>
              <a:rPr lang="de-AT" sz="6000" dirty="0"/>
              <a:t> </a:t>
            </a:r>
            <a:r>
              <a:rPr lang="de-AT" sz="6000" dirty="0" err="1"/>
              <a:t>for</a:t>
            </a:r>
            <a:r>
              <a:rPr lang="de-AT" sz="6000" dirty="0"/>
              <a:t> </a:t>
            </a:r>
            <a:r>
              <a:rPr lang="de-AT" sz="6000" dirty="0" err="1"/>
              <a:t>your</a:t>
            </a:r>
            <a:r>
              <a:rPr lang="de-AT" sz="6000" dirty="0"/>
              <a:t> </a:t>
            </a:r>
            <a:r>
              <a:rPr lang="de-AT" sz="6000" dirty="0" err="1"/>
              <a:t>attention</a:t>
            </a:r>
            <a:r>
              <a:rPr lang="de-AT" sz="6000" dirty="0"/>
              <a:t>!</a:t>
            </a:r>
          </a:p>
        </p:txBody>
      </p:sp>
      <p:sp>
        <p:nvSpPr>
          <p:cNvPr id="9" name="Foliennummernplatzhalter 3">
            <a:extLst>
              <a:ext uri="{FF2B5EF4-FFF2-40B4-BE49-F238E27FC236}">
                <a16:creationId xmlns:a16="http://schemas.microsoft.com/office/drawing/2014/main" xmlns="" id="{832FFDCA-B5E8-3FA5-F3DB-8EECB1115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86872" y="6356350"/>
            <a:ext cx="2133600" cy="365125"/>
          </a:xfrm>
        </p:spPr>
        <p:txBody>
          <a:bodyPr/>
          <a:lstStyle/>
          <a:p>
            <a:fld id="{18A988C3-9EEE-4562-89BA-8F7BA19C5856}" type="slidenum">
              <a:rPr lang="de-AT" smtClean="0"/>
              <a:t>35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87484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A3BDD3BA-B57F-4035-89B0-CF78498CF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274638"/>
            <a:ext cx="8640960" cy="1143000"/>
          </a:xfrm>
        </p:spPr>
        <p:txBody>
          <a:bodyPr/>
          <a:lstStyle/>
          <a:p>
            <a:r>
              <a:rPr lang="de-AT" altLang="de-DE" dirty="0"/>
              <a:t>The </a:t>
            </a:r>
            <a:r>
              <a:rPr lang="de-AT" altLang="de-DE" dirty="0" err="1"/>
              <a:t>most</a:t>
            </a:r>
            <a:r>
              <a:rPr lang="de-AT" altLang="de-DE" dirty="0"/>
              <a:t> </a:t>
            </a:r>
            <a:r>
              <a:rPr lang="de-AT" altLang="de-DE" dirty="0" err="1"/>
              <a:t>important</a:t>
            </a:r>
            <a:r>
              <a:rPr lang="de-AT" altLang="de-DE" dirty="0"/>
              <a:t> </a:t>
            </a:r>
            <a:r>
              <a:rPr lang="de-AT" altLang="de-DE" dirty="0" err="1"/>
              <a:t>objectives</a:t>
            </a:r>
            <a:r>
              <a:rPr lang="de-AT" altLang="de-DE" dirty="0"/>
              <a:t> </a:t>
            </a:r>
            <a:br>
              <a:rPr lang="de-AT" altLang="de-DE" dirty="0"/>
            </a:br>
            <a:r>
              <a:rPr lang="de-AT" altLang="de-DE" dirty="0" err="1"/>
              <a:t>according</a:t>
            </a:r>
            <a:r>
              <a:rPr lang="de-AT" altLang="de-DE" dirty="0"/>
              <a:t> </a:t>
            </a:r>
            <a:r>
              <a:rPr lang="de-AT" altLang="de-DE" dirty="0" err="1"/>
              <a:t>to</a:t>
            </a:r>
            <a:r>
              <a:rPr lang="de-AT" altLang="de-DE" dirty="0"/>
              <a:t> </a:t>
            </a:r>
            <a:r>
              <a:rPr lang="de-AT" altLang="de-DE" dirty="0" err="1"/>
              <a:t>the</a:t>
            </a:r>
            <a:r>
              <a:rPr lang="de-AT" altLang="de-DE" dirty="0"/>
              <a:t> Statutes</a:t>
            </a:r>
            <a:endParaRPr lang="de-AT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xmlns="" id="{65583ECF-A3A0-DF33-119B-6F2B5DD38392}"/>
              </a:ext>
            </a:extLst>
          </p:cNvPr>
          <p:cNvSpPr txBox="1"/>
          <p:nvPr/>
        </p:nvSpPr>
        <p:spPr>
          <a:xfrm>
            <a:off x="611560" y="1556792"/>
            <a:ext cx="8280920" cy="4549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Aft>
                <a:spcPct val="0"/>
              </a:spcAft>
              <a:buClr>
                <a:srgbClr val="000000"/>
              </a:buClr>
              <a:buSzTx/>
              <a:buFontTx/>
              <a:buChar char="•"/>
              <a:tabLst/>
              <a:defRPr/>
            </a:pPr>
            <a:r>
              <a:rPr kumimoji="1" lang="de-AT" altLang="de-DE" sz="2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Cooperation</a:t>
            </a:r>
            <a:r>
              <a:rPr kumimoji="1" lang="de-AT" altLang="de-DE" sz="2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1" lang="de-AT" altLang="de-DE" sz="2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between</a:t>
            </a:r>
            <a:r>
              <a:rPr kumimoji="1" lang="de-AT" altLang="de-DE" sz="2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1" lang="de-AT" altLang="de-DE" sz="2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the</a:t>
            </a:r>
            <a:r>
              <a:rPr kumimoji="1" lang="de-AT" altLang="de-DE" sz="2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1" lang="de-AT" altLang="de-DE" sz="2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breeders</a:t>
            </a:r>
            <a:r>
              <a:rPr kumimoji="1" lang="de-AT" altLang="de-DE" sz="2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' </a:t>
            </a:r>
            <a:r>
              <a:rPr kumimoji="1" lang="de-AT" altLang="de-DE" sz="2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organizations</a:t>
            </a:r>
            <a:endParaRPr kumimoji="1" lang="de-AT" altLang="de-DE" sz="28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Aft>
                <a:spcPct val="0"/>
              </a:spcAft>
              <a:buClr>
                <a:srgbClr val="000000"/>
              </a:buClr>
              <a:buSzTx/>
              <a:buFontTx/>
              <a:buChar char="•"/>
              <a:tabLst/>
              <a:defRPr/>
            </a:pPr>
            <a:r>
              <a:rPr kumimoji="1" lang="de-AT" altLang="de-DE" sz="2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Development </a:t>
            </a:r>
            <a:r>
              <a:rPr kumimoji="1" lang="de-AT" altLang="de-DE" sz="2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of</a:t>
            </a:r>
            <a:r>
              <a:rPr kumimoji="1" lang="de-AT" altLang="de-DE" sz="2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1" lang="de-AT" altLang="de-DE" sz="2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common</a:t>
            </a:r>
            <a:r>
              <a:rPr kumimoji="1" lang="de-AT" altLang="de-DE" sz="2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1" lang="de-AT" altLang="de-DE" sz="2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breeding</a:t>
            </a:r>
            <a:r>
              <a:rPr kumimoji="1" lang="de-AT" altLang="de-DE" sz="2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1" lang="de-AT" altLang="de-DE" sz="2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rules</a:t>
            </a:r>
            <a:endParaRPr kumimoji="1" lang="de-AT" altLang="de-DE" sz="28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Aft>
                <a:spcPct val="0"/>
              </a:spcAft>
              <a:buClr>
                <a:srgbClr val="000000"/>
              </a:buClr>
              <a:buSzTx/>
              <a:buFontTx/>
              <a:buChar char="•"/>
              <a:tabLst/>
              <a:defRPr/>
            </a:pPr>
            <a:r>
              <a:rPr kumimoji="1" lang="de-AT" altLang="de-DE" sz="2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Exchange </a:t>
            </a:r>
            <a:r>
              <a:rPr kumimoji="1" lang="de-AT" altLang="de-DE" sz="2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of</a:t>
            </a:r>
            <a:r>
              <a:rPr kumimoji="1" lang="de-AT" altLang="de-DE" sz="2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1" lang="de-AT" altLang="de-DE" sz="2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information</a:t>
            </a:r>
            <a:endParaRPr kumimoji="1" lang="de-AT" altLang="de-DE" sz="28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Aft>
                <a:spcPct val="0"/>
              </a:spcAft>
              <a:buClr>
                <a:srgbClr val="000000"/>
              </a:buClr>
              <a:buSzTx/>
              <a:buFontTx/>
              <a:buChar char="•"/>
              <a:tabLst/>
              <a:defRPr/>
            </a:pPr>
            <a:r>
              <a:rPr kumimoji="1" lang="de-AT" altLang="de-DE" sz="2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Making </a:t>
            </a:r>
            <a:r>
              <a:rPr kumimoji="1" lang="de-AT" altLang="de-DE" sz="2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pedigree</a:t>
            </a:r>
            <a:r>
              <a:rPr kumimoji="1" lang="de-AT" altLang="de-DE" sz="2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1" lang="de-AT" altLang="de-DE" sz="2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certificates</a:t>
            </a:r>
            <a:r>
              <a:rPr kumimoji="1" lang="de-AT" altLang="de-DE" sz="2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 and </a:t>
            </a:r>
            <a:r>
              <a:rPr kumimoji="1" lang="de-AT" altLang="de-DE" sz="2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performance</a:t>
            </a:r>
            <a:r>
              <a:rPr kumimoji="1" lang="de-AT" altLang="de-DE" sz="2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1" lang="de-AT" altLang="de-DE" sz="2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results</a:t>
            </a:r>
            <a:r>
              <a:rPr kumimoji="1" lang="de-AT" altLang="de-DE" sz="2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1" lang="de-AT" altLang="de-DE" sz="2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comparable</a:t>
            </a:r>
            <a:endParaRPr kumimoji="1" lang="de-AT" altLang="de-DE" sz="28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Aft>
                <a:spcPct val="0"/>
              </a:spcAft>
              <a:buClr>
                <a:srgbClr val="000000"/>
              </a:buClr>
              <a:buSzTx/>
              <a:buFontTx/>
              <a:buChar char="•"/>
              <a:tabLst/>
              <a:defRPr/>
            </a:pPr>
            <a:r>
              <a:rPr kumimoji="1" lang="de-AT" altLang="de-DE" sz="2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Guidelines </a:t>
            </a:r>
            <a:r>
              <a:rPr kumimoji="1" lang="de-AT" altLang="de-DE" sz="2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for</a:t>
            </a:r>
            <a:r>
              <a:rPr kumimoji="1" lang="de-AT" altLang="de-DE" sz="2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1" lang="de-AT" altLang="de-DE" sz="2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the</a:t>
            </a:r>
            <a:r>
              <a:rPr kumimoji="1" lang="de-AT" altLang="de-DE" sz="2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1" lang="de-AT" altLang="de-DE" sz="2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recognition</a:t>
            </a:r>
            <a:r>
              <a:rPr kumimoji="1" lang="de-AT" altLang="de-DE" sz="2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1" lang="de-AT" altLang="de-DE" sz="2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of</a:t>
            </a:r>
            <a:r>
              <a:rPr kumimoji="1" lang="de-AT" altLang="de-DE" sz="2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1" lang="de-AT" altLang="de-DE" sz="2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pedigree</a:t>
            </a:r>
            <a:r>
              <a:rPr kumimoji="1" lang="de-AT" altLang="de-DE" sz="2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1" lang="de-AT" altLang="de-DE" sz="2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certificates</a:t>
            </a:r>
            <a:endParaRPr kumimoji="1" lang="de-AT" altLang="de-DE" sz="28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Aft>
                <a:spcPct val="0"/>
              </a:spcAft>
              <a:buClr>
                <a:srgbClr val="000000"/>
              </a:buClr>
              <a:buSzTx/>
              <a:buFontTx/>
              <a:buChar char="•"/>
              <a:tabLst/>
              <a:defRPr/>
            </a:pPr>
            <a:r>
              <a:rPr kumimoji="1" lang="de-AT" altLang="de-DE" sz="2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Promotion &amp; </a:t>
            </a:r>
            <a:r>
              <a:rPr kumimoji="1" lang="de-AT" altLang="de-DE" sz="2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publicity</a:t>
            </a:r>
            <a:endParaRPr kumimoji="1" lang="de-AT" altLang="de-DE" sz="28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xmlns="" id="{EC5C5C6F-91CC-CCAC-85CA-3B5EBEB64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30888" y="6356350"/>
            <a:ext cx="2133600" cy="365125"/>
          </a:xfrm>
        </p:spPr>
        <p:txBody>
          <a:bodyPr/>
          <a:lstStyle/>
          <a:p>
            <a:fld id="{18A988C3-9EEE-4562-89BA-8F7BA19C5856}" type="slidenum">
              <a:rPr lang="de-AT" smtClean="0"/>
              <a:t>4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35228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xmlns="" id="{1EA8FAFB-27D5-224E-87A3-50C3AA9F4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6535" y="1782352"/>
            <a:ext cx="1275705" cy="171960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="" id="{A3BDD3BA-B57F-4035-89B0-CF78498CF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064" y="274227"/>
            <a:ext cx="8640960" cy="1143000"/>
          </a:xfrm>
        </p:spPr>
        <p:txBody>
          <a:bodyPr/>
          <a:lstStyle/>
          <a:p>
            <a:r>
              <a:rPr lang="de-AT" dirty="0"/>
              <a:t>1976: 1</a:t>
            </a:r>
            <a:r>
              <a:rPr lang="de-AT" sz="3600" baseline="30000" dirty="0"/>
              <a:t>st</a:t>
            </a:r>
            <a:r>
              <a:rPr lang="de-AT" dirty="0"/>
              <a:t> World </a:t>
            </a:r>
            <a:r>
              <a:rPr lang="de-AT" dirty="0" err="1"/>
              <a:t>Congress</a:t>
            </a:r>
            <a:r>
              <a:rPr lang="de-AT" dirty="0"/>
              <a:t> </a:t>
            </a:r>
            <a:br>
              <a:rPr lang="de-AT" dirty="0"/>
            </a:br>
            <a:r>
              <a:rPr lang="de-AT" dirty="0"/>
              <a:t>Pretoria, South </a:t>
            </a:r>
            <a:r>
              <a:rPr lang="de-AT" dirty="0" err="1"/>
              <a:t>Africa</a:t>
            </a:r>
            <a:r>
              <a:rPr lang="de-AT" dirty="0"/>
              <a:t/>
            </a:r>
            <a:br>
              <a:rPr lang="de-AT" dirty="0"/>
            </a:br>
            <a:r>
              <a:rPr lang="de-AT" sz="2400" b="0" dirty="0"/>
              <a:t>16 countries </a:t>
            </a:r>
            <a:r>
              <a:rPr lang="de-AT" sz="2400" b="0" dirty="0" err="1"/>
              <a:t>from</a:t>
            </a:r>
            <a:r>
              <a:rPr lang="de-AT" sz="2400" b="0" dirty="0"/>
              <a:t> </a:t>
            </a:r>
            <a:r>
              <a:rPr lang="de-AT" sz="2400" b="0" dirty="0" err="1"/>
              <a:t>Africa</a:t>
            </a:r>
            <a:r>
              <a:rPr lang="de-AT" sz="2400" b="0" dirty="0"/>
              <a:t>, Europe, Oceania</a:t>
            </a:r>
            <a:endParaRPr lang="de-AT" b="0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4A1D4F8D-9899-7C14-CF6E-74EEE6938843}"/>
              </a:ext>
            </a:extLst>
          </p:cNvPr>
          <p:cNvSpPr txBox="1"/>
          <p:nvPr/>
        </p:nvSpPr>
        <p:spPr>
          <a:xfrm>
            <a:off x="247966" y="1632889"/>
            <a:ext cx="5832648" cy="1308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de-AT" altLang="de-DE" sz="1000" dirty="0">
              <a:ea typeface="+mj-ea"/>
              <a:cs typeface="+mj-cs"/>
            </a:endParaRPr>
          </a:p>
          <a:p>
            <a:r>
              <a:rPr lang="de-AT" altLang="de-DE" sz="2300" u="sng" dirty="0" err="1">
                <a:ea typeface="+mj-ea"/>
                <a:cs typeface="+mj-cs"/>
              </a:rPr>
              <a:t>Presidency</a:t>
            </a:r>
            <a:r>
              <a:rPr lang="de-AT" altLang="de-DE" sz="2300" u="sng" dirty="0">
                <a:ea typeface="+mj-ea"/>
                <a:cs typeface="+mj-cs"/>
              </a:rPr>
              <a:t>: </a:t>
            </a:r>
            <a:r>
              <a:rPr lang="de-AT" altLang="de-DE" sz="2300" dirty="0">
                <a:ea typeface="+mj-ea"/>
                <a:cs typeface="+mj-cs"/>
              </a:rPr>
              <a:t>Ernst Senckenberg, DE (</a:t>
            </a:r>
            <a:r>
              <a:rPr lang="de-AT" altLang="de-DE" sz="2300" dirty="0" err="1">
                <a:ea typeface="+mj-ea"/>
                <a:cs typeface="+mj-cs"/>
              </a:rPr>
              <a:t>left</a:t>
            </a:r>
            <a:r>
              <a:rPr lang="de-AT" altLang="de-DE" sz="2300" dirty="0">
                <a:ea typeface="+mj-ea"/>
                <a:cs typeface="+mj-cs"/>
              </a:rPr>
              <a:t>)</a:t>
            </a:r>
          </a:p>
          <a:p>
            <a:r>
              <a:rPr lang="de-AT" altLang="de-DE" sz="2300" dirty="0">
                <a:ea typeface="+mj-ea"/>
                <a:cs typeface="+mj-cs"/>
              </a:rPr>
              <a:t>Jerry Moore, USA Richard Vincent, AUS</a:t>
            </a:r>
          </a:p>
          <a:p>
            <a:r>
              <a:rPr lang="de-AT" altLang="de-DE" sz="2300" dirty="0" err="1">
                <a:ea typeface="+mj-ea"/>
                <a:cs typeface="+mj-cs"/>
              </a:rPr>
              <a:t>Secretary</a:t>
            </a:r>
            <a:r>
              <a:rPr lang="de-AT" altLang="de-DE" sz="2300" dirty="0">
                <a:ea typeface="+mj-ea"/>
                <a:cs typeface="+mj-cs"/>
              </a:rPr>
              <a:t> General: Dr. Ernst Jenni, CH (</a:t>
            </a:r>
            <a:r>
              <a:rPr lang="de-AT" altLang="de-DE" sz="2300" dirty="0" err="1">
                <a:ea typeface="+mj-ea"/>
                <a:cs typeface="+mj-cs"/>
              </a:rPr>
              <a:t>right</a:t>
            </a:r>
            <a:r>
              <a:rPr lang="de-AT" altLang="de-DE" sz="2300" dirty="0">
                <a:ea typeface="+mj-ea"/>
                <a:cs typeface="+mj-cs"/>
              </a:rPr>
              <a:t>)</a:t>
            </a:r>
            <a:endParaRPr lang="de-AT" sz="2300" dirty="0">
              <a:ea typeface="+mj-ea"/>
              <a:cs typeface="+mj-cs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xmlns="" id="{0BFA9BC3-9865-2695-B269-7B2C6BAAFF32}"/>
              </a:ext>
            </a:extLst>
          </p:cNvPr>
          <p:cNvSpPr txBox="1"/>
          <p:nvPr/>
        </p:nvSpPr>
        <p:spPr>
          <a:xfrm>
            <a:off x="507040" y="4008085"/>
            <a:ext cx="4536504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de-AT" sz="2300" u="sng" dirty="0"/>
              <a:t>Topic:</a:t>
            </a:r>
            <a:r>
              <a:rPr lang="de-AT" sz="2300" dirty="0"/>
              <a:t/>
            </a:r>
            <a:br>
              <a:rPr lang="de-AT" sz="2300" dirty="0"/>
            </a:br>
            <a:r>
              <a:rPr lang="de-AT" sz="2300" dirty="0"/>
              <a:t>Simmental-Fleckvieh (Si-</a:t>
            </a:r>
            <a:r>
              <a:rPr lang="de-AT" sz="2300" dirty="0" err="1"/>
              <a:t>Fv</a:t>
            </a:r>
            <a:r>
              <a:rPr lang="de-AT" sz="2300" dirty="0"/>
              <a:t>) in extensive </a:t>
            </a:r>
            <a:r>
              <a:rPr lang="de-AT" sz="2300" dirty="0" err="1"/>
              <a:t>use</a:t>
            </a:r>
            <a:r>
              <a:rPr lang="de-AT" sz="2300" dirty="0"/>
              <a:t> </a:t>
            </a:r>
            <a:r>
              <a:rPr lang="de-AT" sz="2300" dirty="0" err="1"/>
              <a:t>for</a:t>
            </a:r>
            <a:r>
              <a:rPr lang="de-AT" sz="2300" dirty="0"/>
              <a:t> </a:t>
            </a:r>
            <a:r>
              <a:rPr lang="de-AT" sz="2300" dirty="0" err="1"/>
              <a:t>prairie</a:t>
            </a:r>
            <a:r>
              <a:rPr lang="de-AT" sz="2300" dirty="0"/>
              <a:t> and </a:t>
            </a:r>
            <a:r>
              <a:rPr lang="de-AT" sz="2300" dirty="0" err="1"/>
              <a:t>scrubland</a:t>
            </a:r>
            <a:r>
              <a:rPr lang="de-AT" sz="2300" dirty="0"/>
              <a:t> and in intensive </a:t>
            </a:r>
            <a:r>
              <a:rPr lang="de-AT" sz="2300" dirty="0" err="1"/>
              <a:t>farms</a:t>
            </a:r>
            <a:r>
              <a:rPr lang="de-AT" sz="2300" dirty="0"/>
              <a:t> </a:t>
            </a:r>
            <a:r>
              <a:rPr lang="de-AT" sz="2300" dirty="0" err="1"/>
              <a:t>with</a:t>
            </a:r>
            <a:r>
              <a:rPr lang="de-AT" sz="2300" dirty="0"/>
              <a:t> dual </a:t>
            </a:r>
            <a:r>
              <a:rPr lang="de-AT" sz="2300" dirty="0" err="1"/>
              <a:t>use</a:t>
            </a:r>
            <a:endParaRPr lang="de-AT" sz="2300" dirty="0"/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xmlns="" id="{924CC4B9-6559-BFEF-5FEC-D891C18089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</a:blip>
          <a:srcRect r="3540"/>
          <a:stretch/>
        </p:blipFill>
        <p:spPr>
          <a:xfrm>
            <a:off x="6802200" y="1782353"/>
            <a:ext cx="1271681" cy="1719602"/>
          </a:xfrm>
          <a:prstGeom prst="rect">
            <a:avLst/>
          </a:prstGeom>
        </p:spPr>
      </p:pic>
      <p:pic>
        <p:nvPicPr>
          <p:cNvPr id="4" name="Grafik 3" descr="Ein Bild, das Nutztiere, Kuh, Säugetier, Vieh enthält.&#10;&#10;Automatisch generierte Beschreibung">
            <a:extLst>
              <a:ext uri="{FF2B5EF4-FFF2-40B4-BE49-F238E27FC236}">
                <a16:creationId xmlns:a16="http://schemas.microsoft.com/office/drawing/2014/main" xmlns="" id="{5BE2DDBC-AB23-011E-E4EE-62708E44265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" r="2346" b="52222"/>
          <a:stretch/>
        </p:blipFill>
        <p:spPr>
          <a:xfrm>
            <a:off x="4707983" y="3687972"/>
            <a:ext cx="3870265" cy="2668378"/>
          </a:xfrm>
          <a:prstGeom prst="rect">
            <a:avLst/>
          </a:prstGeom>
        </p:spPr>
      </p:pic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xmlns="" id="{A69CC5A2-D108-9D60-8D74-C320728AB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30888" y="6356350"/>
            <a:ext cx="2133600" cy="365125"/>
          </a:xfrm>
        </p:spPr>
        <p:txBody>
          <a:bodyPr/>
          <a:lstStyle/>
          <a:p>
            <a:fld id="{18A988C3-9EEE-4562-89BA-8F7BA19C5856}" type="slidenum">
              <a:rPr lang="de-AT" smtClean="0"/>
              <a:t>5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954305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A3BDD3BA-B57F-4035-89B0-CF78498CF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664" y="274638"/>
            <a:ext cx="7488832" cy="1143000"/>
          </a:xfrm>
        </p:spPr>
        <p:txBody>
          <a:bodyPr/>
          <a:lstStyle/>
          <a:p>
            <a:r>
              <a:rPr lang="de-AT" sz="3200" dirty="0"/>
              <a:t>1978: 2</a:t>
            </a:r>
            <a:r>
              <a:rPr lang="de-AT" sz="3200" baseline="30000" dirty="0"/>
              <a:t>nd</a:t>
            </a:r>
            <a:r>
              <a:rPr lang="de-AT" sz="3200" dirty="0"/>
              <a:t> World </a:t>
            </a:r>
            <a:r>
              <a:rPr lang="de-AT" sz="3200" dirty="0" err="1"/>
              <a:t>Congress</a:t>
            </a:r>
            <a:r>
              <a:rPr lang="de-AT" sz="3200" dirty="0"/>
              <a:t> Calgary, Canada</a:t>
            </a:r>
            <a:br>
              <a:rPr lang="de-AT" sz="3200" dirty="0"/>
            </a:br>
            <a:r>
              <a:rPr lang="de-AT" sz="2800" b="0" dirty="0" err="1"/>
              <a:t>Participation</a:t>
            </a:r>
            <a:r>
              <a:rPr lang="de-AT" sz="2800" b="0" dirty="0"/>
              <a:t> 19 </a:t>
            </a:r>
            <a:r>
              <a:rPr lang="de-AT" sz="2800" b="0" dirty="0" err="1"/>
              <a:t>of</a:t>
            </a:r>
            <a:r>
              <a:rPr lang="de-AT" sz="2800" b="0" dirty="0"/>
              <a:t> 20 </a:t>
            </a:r>
            <a:r>
              <a:rPr lang="de-AT" sz="2800" b="0" dirty="0" err="1"/>
              <a:t>members</a:t>
            </a:r>
            <a:endParaRPr lang="de-AT" sz="2800" b="0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4A1D4F8D-9899-7C14-CF6E-74EEE6938843}"/>
              </a:ext>
            </a:extLst>
          </p:cNvPr>
          <p:cNvSpPr txBox="1"/>
          <p:nvPr/>
        </p:nvSpPr>
        <p:spPr>
          <a:xfrm>
            <a:off x="485093" y="1585003"/>
            <a:ext cx="8352928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de-AT" sz="1000" dirty="0">
              <a:solidFill>
                <a:srgbClr val="7E4D18"/>
              </a:solidFill>
            </a:endParaRPr>
          </a:p>
          <a:p>
            <a:r>
              <a:rPr lang="de-AT" sz="2300" u="sng" dirty="0">
                <a:ea typeface="+mj-ea"/>
                <a:cs typeface="+mj-cs"/>
              </a:rPr>
              <a:t>New </a:t>
            </a:r>
            <a:r>
              <a:rPr lang="de-AT" sz="2300" u="sng" dirty="0" err="1">
                <a:ea typeface="+mj-ea"/>
                <a:cs typeface="+mj-cs"/>
              </a:rPr>
              <a:t>Secretary</a:t>
            </a:r>
            <a:r>
              <a:rPr lang="de-AT" sz="2300" u="sng" dirty="0">
                <a:ea typeface="+mj-ea"/>
                <a:cs typeface="+mj-cs"/>
              </a:rPr>
              <a:t> General: </a:t>
            </a:r>
            <a:r>
              <a:rPr lang="de-AT" sz="2300" dirty="0">
                <a:ea typeface="+mj-ea"/>
                <a:cs typeface="+mj-cs"/>
              </a:rPr>
              <a:t>Alfred Rüegsegger, CH</a:t>
            </a:r>
            <a:endParaRPr lang="de-AT" altLang="de-DE" sz="2300" dirty="0">
              <a:ea typeface="+mj-ea"/>
              <a:cs typeface="+mj-cs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xmlns="" id="{0BFA9BC3-9865-2695-B269-7B2C6BAAFF32}"/>
              </a:ext>
            </a:extLst>
          </p:cNvPr>
          <p:cNvSpPr txBox="1"/>
          <p:nvPr/>
        </p:nvSpPr>
        <p:spPr>
          <a:xfrm>
            <a:off x="485093" y="2168301"/>
            <a:ext cx="3656040" cy="3077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2300" u="sng" dirty="0"/>
              <a:t>Topics: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AT" sz="2300" dirty="0"/>
              <a:t>Setting </a:t>
            </a:r>
            <a:r>
              <a:rPr lang="de-AT" sz="2300" dirty="0" err="1"/>
              <a:t>up</a:t>
            </a:r>
            <a:r>
              <a:rPr lang="de-AT" sz="2300" dirty="0"/>
              <a:t> </a:t>
            </a:r>
            <a:r>
              <a:rPr lang="de-AT" sz="2300" dirty="0" err="1"/>
              <a:t>the</a:t>
            </a:r>
            <a:r>
              <a:rPr lang="de-AT" sz="2300" dirty="0"/>
              <a:t> </a:t>
            </a:r>
            <a:r>
              <a:rPr lang="de-AT" sz="2300" dirty="0" err="1"/>
              <a:t>working</a:t>
            </a:r>
            <a:r>
              <a:rPr lang="de-AT" sz="2300" dirty="0"/>
              <a:t> </a:t>
            </a:r>
            <a:r>
              <a:rPr lang="de-AT" sz="2300" dirty="0" err="1"/>
              <a:t>groups</a:t>
            </a:r>
            <a:r>
              <a:rPr lang="de-AT" sz="2300" dirty="0"/>
              <a:t> on </a:t>
            </a:r>
            <a:r>
              <a:rPr lang="de-AT" sz="2300" dirty="0" err="1"/>
              <a:t>finance</a:t>
            </a:r>
            <a:r>
              <a:rPr lang="de-AT" sz="2300" dirty="0"/>
              <a:t>, </a:t>
            </a:r>
            <a:r>
              <a:rPr lang="de-AT" sz="2300" dirty="0" err="1"/>
              <a:t>polled</a:t>
            </a:r>
            <a:r>
              <a:rPr lang="de-AT" sz="2300" dirty="0"/>
              <a:t> </a:t>
            </a:r>
            <a:r>
              <a:rPr lang="de-AT" sz="2300" dirty="0" err="1"/>
              <a:t>cattle</a:t>
            </a:r>
            <a:r>
              <a:rPr lang="de-AT" sz="2300" dirty="0"/>
              <a:t> </a:t>
            </a:r>
            <a:r>
              <a:rPr lang="de-AT" sz="2300" dirty="0" err="1"/>
              <a:t>breeding</a:t>
            </a:r>
            <a:r>
              <a:rPr lang="de-AT" sz="2300" dirty="0"/>
              <a:t>, </a:t>
            </a:r>
            <a:r>
              <a:rPr lang="de-AT" sz="2300" dirty="0" err="1"/>
              <a:t>conformation</a:t>
            </a:r>
            <a:r>
              <a:rPr lang="de-AT" sz="2300" dirty="0"/>
              <a:t> </a:t>
            </a:r>
            <a:r>
              <a:rPr lang="de-AT" sz="2300" dirty="0" err="1"/>
              <a:t>defects</a:t>
            </a:r>
            <a:endParaRPr lang="de-AT" sz="2300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AT" sz="2300" dirty="0"/>
              <a:t>Large-</a:t>
            </a:r>
            <a:r>
              <a:rPr lang="de-AT" sz="2300" dirty="0" err="1"/>
              <a:t>scale</a:t>
            </a:r>
            <a:r>
              <a:rPr lang="de-AT" sz="2300" dirty="0"/>
              <a:t> beef </a:t>
            </a:r>
            <a:r>
              <a:rPr lang="de-AT" sz="2300" dirty="0" err="1"/>
              <a:t>cattle</a:t>
            </a:r>
            <a:r>
              <a:rPr lang="de-AT" sz="2300" dirty="0"/>
              <a:t> </a:t>
            </a:r>
            <a:r>
              <a:rPr lang="de-AT" sz="2300" dirty="0" err="1"/>
              <a:t>breeding</a:t>
            </a:r>
            <a:endParaRPr lang="de-AT" sz="2300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AT" sz="2300" dirty="0"/>
              <a:t>World </a:t>
            </a:r>
            <a:r>
              <a:rPr lang="de-AT" sz="2300" dirty="0" err="1"/>
              <a:t>market</a:t>
            </a:r>
            <a:r>
              <a:rPr lang="de-AT" sz="2300" dirty="0"/>
              <a:t> </a:t>
            </a:r>
            <a:r>
              <a:rPr lang="de-AT" sz="2300" dirty="0" err="1"/>
              <a:t>for</a:t>
            </a:r>
            <a:r>
              <a:rPr lang="de-AT" sz="2300" dirty="0"/>
              <a:t> beef  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CBA8ABF0-BD4D-577E-C9DD-E110C5674078}"/>
              </a:ext>
            </a:extLst>
          </p:cNvPr>
          <p:cNvSpPr txBox="1"/>
          <p:nvPr/>
        </p:nvSpPr>
        <p:spPr>
          <a:xfrm>
            <a:off x="581473" y="5345919"/>
            <a:ext cx="3656040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2300" dirty="0"/>
              <a:t>In 1967 Canada </a:t>
            </a:r>
            <a:r>
              <a:rPr lang="de-AT" sz="2300" dirty="0" err="1"/>
              <a:t>imported</a:t>
            </a:r>
            <a:endParaRPr lang="de-AT" sz="2300" dirty="0"/>
          </a:p>
          <a:p>
            <a:r>
              <a:rPr lang="de-AT" sz="2300" dirty="0" err="1"/>
              <a:t>the</a:t>
            </a:r>
            <a:r>
              <a:rPr lang="de-AT" sz="2300" dirty="0"/>
              <a:t> Si-</a:t>
            </a:r>
            <a:r>
              <a:rPr lang="de-AT" sz="2300" dirty="0" err="1"/>
              <a:t>Fv</a:t>
            </a:r>
            <a:r>
              <a:rPr lang="de-AT" sz="2300" dirty="0"/>
              <a:t> </a:t>
            </a:r>
            <a:r>
              <a:rPr lang="de-AT" sz="2300" dirty="0" err="1"/>
              <a:t>bull</a:t>
            </a:r>
            <a:r>
              <a:rPr lang="de-AT" sz="2300" dirty="0"/>
              <a:t> PARISIEN </a:t>
            </a:r>
            <a:r>
              <a:rPr lang="de-AT" sz="2300" dirty="0" err="1"/>
              <a:t>No</a:t>
            </a:r>
            <a:r>
              <a:rPr lang="de-AT" sz="2300" dirty="0"/>
              <a:t>. 1 </a:t>
            </a:r>
            <a:r>
              <a:rPr lang="de-AT" sz="2300" dirty="0" err="1"/>
              <a:t>from</a:t>
            </a:r>
            <a:r>
              <a:rPr lang="de-AT" sz="2300" dirty="0"/>
              <a:t> France. </a:t>
            </a:r>
            <a:endParaRPr lang="de-AT" sz="2300" dirty="0">
              <a:solidFill>
                <a:srgbClr val="00B050"/>
              </a:solidFill>
            </a:endParaRPr>
          </a:p>
        </p:txBody>
      </p:sp>
      <p:pic>
        <p:nvPicPr>
          <p:cNvPr id="7" name="Grafik 6" descr="Ein Bild, das Nutztiere, Rind, draußen, Vieh enthält.&#10;&#10;Automatisch generierte Beschreibung">
            <a:extLst>
              <a:ext uri="{FF2B5EF4-FFF2-40B4-BE49-F238E27FC236}">
                <a16:creationId xmlns:a16="http://schemas.microsoft.com/office/drawing/2014/main" xmlns="" id="{A0CDA3B7-F645-8911-4C01-F5282170E9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513" y="3439181"/>
            <a:ext cx="4763700" cy="2944181"/>
          </a:xfrm>
          <a:prstGeom prst="rect">
            <a:avLst/>
          </a:prstGeom>
        </p:spPr>
      </p:pic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xmlns="" id="{B62CACE5-927D-0E80-EF32-D0B439EC6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30888" y="6356350"/>
            <a:ext cx="2133600" cy="365125"/>
          </a:xfrm>
        </p:spPr>
        <p:txBody>
          <a:bodyPr/>
          <a:lstStyle/>
          <a:p>
            <a:fld id="{18A988C3-9EEE-4562-89BA-8F7BA19C5856}" type="slidenum">
              <a:rPr lang="de-AT" smtClean="0"/>
              <a:t>6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87545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A3BDD3BA-B57F-4035-89B0-CF78498CF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872" y="274638"/>
            <a:ext cx="8630616" cy="1143000"/>
          </a:xfrm>
        </p:spPr>
        <p:txBody>
          <a:bodyPr/>
          <a:lstStyle/>
          <a:p>
            <a:r>
              <a:rPr lang="de-AT" sz="3200" dirty="0"/>
              <a:t>1980: 3</a:t>
            </a:r>
            <a:r>
              <a:rPr lang="de-AT" sz="3200" baseline="30000" dirty="0"/>
              <a:t>rd</a:t>
            </a:r>
            <a:r>
              <a:rPr lang="de-AT" sz="3200" dirty="0"/>
              <a:t> World </a:t>
            </a:r>
            <a:r>
              <a:rPr lang="de-AT" sz="3200" dirty="0" err="1"/>
              <a:t>Congress</a:t>
            </a:r>
            <a:r>
              <a:rPr lang="de-AT" sz="3200" dirty="0"/>
              <a:t> Venice, </a:t>
            </a:r>
            <a:r>
              <a:rPr lang="de-AT" sz="3200" dirty="0" err="1"/>
              <a:t>Italy</a:t>
            </a:r>
            <a:r>
              <a:rPr lang="de-AT" sz="3200" dirty="0"/>
              <a:t/>
            </a:r>
            <a:br>
              <a:rPr lang="de-AT" sz="3200" dirty="0"/>
            </a:br>
            <a:r>
              <a:rPr lang="de-AT" sz="2800" b="0" dirty="0"/>
              <a:t>18 </a:t>
            </a:r>
            <a:r>
              <a:rPr lang="de-AT" sz="2800" b="0" dirty="0" err="1"/>
              <a:t>member</a:t>
            </a:r>
            <a:r>
              <a:rPr lang="de-AT" sz="2800" b="0" dirty="0"/>
              <a:t> countries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4A1D4F8D-9899-7C14-CF6E-74EEE6938843}"/>
              </a:ext>
            </a:extLst>
          </p:cNvPr>
          <p:cNvSpPr txBox="1"/>
          <p:nvPr/>
        </p:nvSpPr>
        <p:spPr>
          <a:xfrm>
            <a:off x="483672" y="1648470"/>
            <a:ext cx="8352928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de-AT" sz="1000" dirty="0">
              <a:solidFill>
                <a:srgbClr val="7E4D18"/>
              </a:solidFill>
            </a:endParaRPr>
          </a:p>
          <a:p>
            <a:r>
              <a:rPr lang="de-AT" sz="2300" i="1" dirty="0"/>
              <a:t>20 </a:t>
            </a:r>
            <a:r>
              <a:rPr lang="de-AT" sz="2300" i="1" dirty="0" err="1"/>
              <a:t>years</a:t>
            </a:r>
            <a:r>
              <a:rPr lang="de-AT" sz="2300" i="1" dirty="0"/>
              <a:t> </a:t>
            </a:r>
            <a:r>
              <a:rPr lang="de-AT" sz="2300" i="1" dirty="0" err="1"/>
              <a:t>of</a:t>
            </a:r>
            <a:r>
              <a:rPr lang="de-AT" sz="2300" i="1" dirty="0"/>
              <a:t> </a:t>
            </a:r>
            <a:r>
              <a:rPr lang="de-AT" sz="2300" i="1" dirty="0" err="1"/>
              <a:t>the</a:t>
            </a:r>
            <a:r>
              <a:rPr lang="de-AT" sz="2300" i="1" dirty="0"/>
              <a:t> </a:t>
            </a:r>
            <a:r>
              <a:rPr lang="de-AT" sz="2300" i="1" dirty="0" err="1"/>
              <a:t>Italian</a:t>
            </a:r>
            <a:r>
              <a:rPr lang="de-AT" sz="2300" i="1" dirty="0"/>
              <a:t> national </a:t>
            </a:r>
            <a:r>
              <a:rPr lang="de-AT" sz="2300" i="1" dirty="0" err="1"/>
              <a:t>association</a:t>
            </a:r>
            <a:r>
              <a:rPr lang="de-AT" sz="2300" i="1" dirty="0"/>
              <a:t> A.N.A.P.R.I.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6E275329-20C2-D77D-DBBA-4D5733E294E2}"/>
              </a:ext>
            </a:extLst>
          </p:cNvPr>
          <p:cNvSpPr txBox="1"/>
          <p:nvPr/>
        </p:nvSpPr>
        <p:spPr>
          <a:xfrm>
            <a:off x="521407" y="2270939"/>
            <a:ext cx="6253815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2300" u="sng" dirty="0"/>
              <a:t>Topics: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AT" sz="2300" dirty="0" err="1"/>
              <a:t>Fattening</a:t>
            </a:r>
            <a:r>
              <a:rPr lang="de-AT" sz="2300" dirty="0"/>
              <a:t> </a:t>
            </a:r>
            <a:r>
              <a:rPr lang="de-AT" sz="2300" dirty="0" err="1"/>
              <a:t>performance</a:t>
            </a:r>
            <a:r>
              <a:rPr lang="de-AT" sz="2300" dirty="0"/>
              <a:t> </a:t>
            </a:r>
            <a:r>
              <a:rPr lang="de-AT" sz="2300" dirty="0" err="1"/>
              <a:t>experiments</a:t>
            </a:r>
            <a:r>
              <a:rPr lang="de-AT" sz="2300" dirty="0"/>
              <a:t> </a:t>
            </a:r>
            <a:r>
              <a:rPr lang="de-AT" sz="2300" dirty="0" err="1"/>
              <a:t>with</a:t>
            </a:r>
            <a:r>
              <a:rPr lang="de-AT" sz="2300" dirty="0"/>
              <a:t> </a:t>
            </a:r>
            <a:r>
              <a:rPr lang="de-AT" sz="2300" dirty="0" err="1"/>
              <a:t>purebred</a:t>
            </a:r>
            <a:r>
              <a:rPr lang="de-AT" sz="2300" dirty="0"/>
              <a:t> and </a:t>
            </a:r>
            <a:r>
              <a:rPr lang="de-AT" sz="2300" dirty="0" err="1"/>
              <a:t>crossbred</a:t>
            </a:r>
            <a:r>
              <a:rPr lang="de-AT" sz="2300" dirty="0"/>
              <a:t> </a:t>
            </a:r>
            <a:r>
              <a:rPr lang="de-AT" sz="2300" dirty="0" err="1"/>
              <a:t>animals</a:t>
            </a:r>
            <a:r>
              <a:rPr lang="de-AT" sz="2300" dirty="0"/>
              <a:t> in </a:t>
            </a:r>
            <a:r>
              <a:rPr lang="de-AT" sz="2300" dirty="0" err="1"/>
              <a:t>Italy</a:t>
            </a:r>
            <a:endParaRPr lang="de-AT" sz="240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xmlns="" id="{FD85BA5A-921C-270D-76E0-2ACA41EDB79A}"/>
              </a:ext>
            </a:extLst>
          </p:cNvPr>
          <p:cNvSpPr txBox="1"/>
          <p:nvPr/>
        </p:nvSpPr>
        <p:spPr>
          <a:xfrm>
            <a:off x="4830875" y="6383307"/>
            <a:ext cx="32582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2000" i="1" dirty="0"/>
              <a:t>Villa del Doge </a:t>
            </a:r>
            <a:r>
              <a:rPr lang="de-AT" sz="2000" i="1" dirty="0" err="1"/>
              <a:t>Manin</a:t>
            </a:r>
            <a:r>
              <a:rPr lang="de-AT" sz="2000" i="1" dirty="0"/>
              <a:t>, Friaul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9B874855-029C-9C77-7EF8-DDAE01BA0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0876" y="4005063"/>
            <a:ext cx="3714092" cy="2354113"/>
          </a:xfrm>
          <a:prstGeom prst="rect">
            <a:avLst/>
          </a:prstGeom>
        </p:spPr>
      </p:pic>
      <p:pic>
        <p:nvPicPr>
          <p:cNvPr id="4" name="Grafik 3" descr="Ein Bild, das Text, Nutztiere, Rind, Vieh enthält.&#10;&#10;Automatisch generierte Beschreibung">
            <a:extLst>
              <a:ext uri="{FF2B5EF4-FFF2-40B4-BE49-F238E27FC236}">
                <a16:creationId xmlns:a16="http://schemas.microsoft.com/office/drawing/2014/main" xmlns="" id="{B5652CCD-D279-446C-7A98-0049B69081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87" b="44"/>
          <a:stretch/>
        </p:blipFill>
        <p:spPr>
          <a:xfrm>
            <a:off x="7178184" y="1124744"/>
            <a:ext cx="1750122" cy="2485047"/>
          </a:xfrm>
          <a:prstGeom prst="rect">
            <a:avLst/>
          </a:prstGeom>
        </p:spPr>
      </p:pic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xmlns="" id="{207FD1FA-A75D-5D36-2D03-446DFF62E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02896" y="6356350"/>
            <a:ext cx="2133600" cy="365125"/>
          </a:xfrm>
        </p:spPr>
        <p:txBody>
          <a:bodyPr/>
          <a:lstStyle/>
          <a:p>
            <a:fld id="{18A988C3-9EEE-4562-89BA-8F7BA19C5856}" type="slidenum">
              <a:rPr lang="de-AT" smtClean="0"/>
              <a:t>7</a:t>
            </a:fld>
            <a:endParaRPr lang="de-AT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xmlns="" id="{6D21A3A8-F722-CF7F-36EC-D6A192B518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99" y="3609792"/>
            <a:ext cx="3662077" cy="2746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467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A3BDD3BA-B57F-4035-89B0-CF78498CF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592" y="274638"/>
            <a:ext cx="8136904" cy="1143000"/>
          </a:xfrm>
        </p:spPr>
        <p:txBody>
          <a:bodyPr/>
          <a:lstStyle/>
          <a:p>
            <a:r>
              <a:rPr lang="de-AT" sz="3200" dirty="0"/>
              <a:t>1982: 4</a:t>
            </a:r>
            <a:r>
              <a:rPr lang="de-AT" sz="3200" baseline="30000" dirty="0"/>
              <a:t>th</a:t>
            </a:r>
            <a:r>
              <a:rPr lang="de-AT" sz="3200" dirty="0"/>
              <a:t> World </a:t>
            </a:r>
            <a:r>
              <a:rPr lang="de-AT" sz="3200" dirty="0" err="1"/>
              <a:t>Congress</a:t>
            </a:r>
            <a:r>
              <a:rPr lang="de-AT" sz="3200" dirty="0"/>
              <a:t>, Edinburgh, UK</a:t>
            </a:r>
            <a:br>
              <a:rPr lang="de-AT" sz="3200" dirty="0"/>
            </a:br>
            <a:r>
              <a:rPr lang="de-AT" sz="2800" b="0" dirty="0"/>
              <a:t>15 </a:t>
            </a:r>
            <a:r>
              <a:rPr lang="de-AT" sz="2800" b="0" dirty="0" err="1"/>
              <a:t>member</a:t>
            </a:r>
            <a:r>
              <a:rPr lang="de-AT" sz="2800" b="0" dirty="0"/>
              <a:t> countries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4A1D4F8D-9899-7C14-CF6E-74EEE6938843}"/>
              </a:ext>
            </a:extLst>
          </p:cNvPr>
          <p:cNvSpPr txBox="1"/>
          <p:nvPr/>
        </p:nvSpPr>
        <p:spPr>
          <a:xfrm>
            <a:off x="483672" y="1648470"/>
            <a:ext cx="8352928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2800" dirty="0">
                <a:solidFill>
                  <a:srgbClr val="00B050"/>
                </a:solidFill>
              </a:rPr>
              <a:t/>
            </a:r>
            <a:br>
              <a:rPr lang="de-AT" sz="2800" dirty="0">
                <a:solidFill>
                  <a:srgbClr val="00B050"/>
                </a:solidFill>
              </a:rPr>
            </a:br>
            <a:endParaRPr lang="de-AT" sz="2400" i="1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6E275329-20C2-D77D-DBBA-4D5733E294E2}"/>
              </a:ext>
            </a:extLst>
          </p:cNvPr>
          <p:cNvSpPr txBox="1"/>
          <p:nvPr/>
        </p:nvSpPr>
        <p:spPr>
          <a:xfrm>
            <a:off x="301261" y="1863362"/>
            <a:ext cx="835292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2400" u="sng" dirty="0"/>
              <a:t>Topics: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AT" sz="2400" dirty="0"/>
              <a:t>Embryo </a:t>
            </a:r>
            <a:r>
              <a:rPr lang="de-AT" sz="2400" dirty="0" err="1"/>
              <a:t>transfer</a:t>
            </a:r>
            <a:r>
              <a:rPr lang="de-AT" sz="2400" dirty="0"/>
              <a:t>, </a:t>
            </a:r>
            <a:r>
              <a:rPr lang="de-AT" sz="2400" dirty="0" err="1"/>
              <a:t>cloning</a:t>
            </a:r>
            <a:endParaRPr lang="de-A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AT" sz="2400" dirty="0" err="1"/>
              <a:t>best</a:t>
            </a:r>
            <a:r>
              <a:rPr lang="de-AT" sz="2400" dirty="0"/>
              <a:t> </a:t>
            </a:r>
            <a:r>
              <a:rPr lang="de-AT" sz="2400" dirty="0" err="1"/>
              <a:t>suitability</a:t>
            </a:r>
            <a:r>
              <a:rPr lang="de-AT" sz="2400" dirty="0"/>
              <a:t> </a:t>
            </a:r>
            <a:r>
              <a:rPr lang="de-AT" sz="2400" dirty="0" err="1"/>
              <a:t>for</a:t>
            </a:r>
            <a:r>
              <a:rPr lang="de-AT" sz="2400" dirty="0"/>
              <a:t> </a:t>
            </a:r>
            <a:r>
              <a:rPr lang="de-AT" sz="2400" dirty="0" err="1"/>
              <a:t>crossbreeding</a:t>
            </a:r>
            <a:r>
              <a:rPr lang="de-AT" sz="2400" dirty="0"/>
              <a:t> in </a:t>
            </a:r>
            <a:r>
              <a:rPr lang="de-AT" sz="2400" dirty="0" err="1"/>
              <a:t>suckler</a:t>
            </a:r>
            <a:r>
              <a:rPr lang="de-AT" sz="2400" dirty="0"/>
              <a:t> </a:t>
            </a:r>
            <a:r>
              <a:rPr lang="de-AT" sz="2400" dirty="0" err="1"/>
              <a:t>cow</a:t>
            </a:r>
            <a:r>
              <a:rPr lang="de-AT" sz="2400" dirty="0"/>
              <a:t> </a:t>
            </a:r>
            <a:r>
              <a:rPr lang="de-AT" sz="2400" dirty="0" err="1"/>
              <a:t>herds</a:t>
            </a:r>
            <a:endParaRPr lang="de-A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AT" sz="2400" dirty="0" err="1"/>
              <a:t>excellent</a:t>
            </a:r>
            <a:r>
              <a:rPr lang="de-AT" sz="2400" dirty="0"/>
              <a:t> </a:t>
            </a:r>
            <a:r>
              <a:rPr lang="de-AT" sz="2400" dirty="0" err="1"/>
              <a:t>showmanship</a:t>
            </a:r>
            <a:endParaRPr lang="de-AT" sz="2400" dirty="0"/>
          </a:p>
        </p:txBody>
      </p:sp>
      <p:pic>
        <p:nvPicPr>
          <p:cNvPr id="7" name="Grafik 6" descr="Ein Bild, das draußen, Gras, Säugetier, Nutztiere enthält.&#10;&#10;Automatisch generierte Beschreibung">
            <a:extLst>
              <a:ext uri="{FF2B5EF4-FFF2-40B4-BE49-F238E27FC236}">
                <a16:creationId xmlns:a16="http://schemas.microsoft.com/office/drawing/2014/main" xmlns="" id="{C1FCAC9C-9D1B-DBC9-01BE-51C7E8C26D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384" y="3657282"/>
            <a:ext cx="4398207" cy="2926080"/>
          </a:xfrm>
          <a:prstGeom prst="rect">
            <a:avLst/>
          </a:prstGeo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xmlns="" id="{01520E9E-C764-DE2E-5609-87AABEE11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30888" y="6356350"/>
            <a:ext cx="2133600" cy="365125"/>
          </a:xfrm>
        </p:spPr>
        <p:txBody>
          <a:bodyPr/>
          <a:lstStyle/>
          <a:p>
            <a:fld id="{18A988C3-9EEE-4562-89BA-8F7BA19C5856}" type="slidenum">
              <a:rPr lang="de-AT" smtClean="0"/>
              <a:t>8</a:t>
            </a:fld>
            <a:endParaRPr lang="de-AT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xmlns="" id="{5D765D42-8A8F-2633-FB4C-42A87F5704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61" y="3657282"/>
            <a:ext cx="3901440" cy="29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560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A3BDD3BA-B57F-4035-89B0-CF78498CF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872" y="274638"/>
            <a:ext cx="8702624" cy="1143000"/>
          </a:xfrm>
        </p:spPr>
        <p:txBody>
          <a:bodyPr/>
          <a:lstStyle/>
          <a:p>
            <a:r>
              <a:rPr lang="de-AT" sz="3200" dirty="0"/>
              <a:t>1984: 5th World </a:t>
            </a:r>
            <a:r>
              <a:rPr lang="de-AT" sz="3200" dirty="0" err="1"/>
              <a:t>Congress</a:t>
            </a:r>
            <a:r>
              <a:rPr lang="de-AT" sz="3200" dirty="0"/>
              <a:t/>
            </a:r>
            <a:br>
              <a:rPr lang="de-AT" sz="3200" dirty="0"/>
            </a:br>
            <a:r>
              <a:rPr lang="de-AT" sz="3200" dirty="0"/>
              <a:t>Sydney, Australia</a:t>
            </a:r>
            <a:br>
              <a:rPr lang="de-AT" sz="3200" dirty="0"/>
            </a:br>
            <a:r>
              <a:rPr lang="de-AT" sz="2800" b="0" dirty="0"/>
              <a:t>12 </a:t>
            </a:r>
            <a:r>
              <a:rPr lang="de-AT" sz="2800" b="0" dirty="0" err="1"/>
              <a:t>of</a:t>
            </a:r>
            <a:r>
              <a:rPr lang="de-AT" sz="2800" b="0" dirty="0"/>
              <a:t> 19 countries </a:t>
            </a:r>
            <a:r>
              <a:rPr lang="de-AT" sz="2800" b="0" dirty="0" err="1"/>
              <a:t>present</a:t>
            </a:r>
            <a:endParaRPr lang="de-AT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6E275329-20C2-D77D-DBBA-4D5733E294E2}"/>
              </a:ext>
            </a:extLst>
          </p:cNvPr>
          <p:cNvSpPr txBox="1"/>
          <p:nvPr/>
        </p:nvSpPr>
        <p:spPr>
          <a:xfrm>
            <a:off x="611560" y="1772816"/>
            <a:ext cx="8352928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2300" u="sng" dirty="0"/>
              <a:t>Topics: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AT" sz="2300" dirty="0"/>
              <a:t>Extensive </a:t>
            </a:r>
            <a:r>
              <a:rPr lang="de-AT" sz="2300" dirty="0" err="1"/>
              <a:t>working</a:t>
            </a:r>
            <a:r>
              <a:rPr lang="de-AT" sz="2300" dirty="0"/>
              <a:t> </a:t>
            </a:r>
            <a:r>
              <a:rPr lang="de-AT" sz="2300" dirty="0" err="1"/>
              <a:t>group</a:t>
            </a:r>
            <a:r>
              <a:rPr lang="de-AT" sz="2300" dirty="0"/>
              <a:t> </a:t>
            </a:r>
            <a:r>
              <a:rPr lang="de-AT" sz="2300" dirty="0" err="1"/>
              <a:t>meetings</a:t>
            </a:r>
            <a:endParaRPr lang="de-AT" sz="23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AT" sz="2300" dirty="0"/>
              <a:t>Si-</a:t>
            </a:r>
            <a:r>
              <a:rPr lang="de-AT" sz="2300" dirty="0" err="1"/>
              <a:t>Fv</a:t>
            </a:r>
            <a:r>
              <a:rPr lang="de-AT" sz="2300" dirty="0"/>
              <a:t> </a:t>
            </a:r>
            <a:r>
              <a:rPr lang="de-AT" sz="2300" dirty="0" err="1"/>
              <a:t>ideally</a:t>
            </a:r>
            <a:r>
              <a:rPr lang="de-AT" sz="2300" dirty="0"/>
              <a:t> </a:t>
            </a:r>
            <a:r>
              <a:rPr lang="de-AT" sz="2300" dirty="0" err="1"/>
              <a:t>suited</a:t>
            </a:r>
            <a:r>
              <a:rPr lang="de-AT" sz="2300" dirty="0"/>
              <a:t> </a:t>
            </a:r>
            <a:r>
              <a:rPr lang="de-AT" sz="2300" dirty="0" err="1"/>
              <a:t>for</a:t>
            </a:r>
            <a:r>
              <a:rPr lang="de-AT" sz="2300" dirty="0"/>
              <a:t> </a:t>
            </a:r>
            <a:r>
              <a:rPr lang="de-AT" sz="2300" dirty="0" err="1"/>
              <a:t>forage</a:t>
            </a:r>
            <a:r>
              <a:rPr lang="de-AT" sz="2300" dirty="0"/>
              <a:t> </a:t>
            </a:r>
            <a:r>
              <a:rPr lang="de-AT" sz="2300" dirty="0" err="1"/>
              <a:t>conversion</a:t>
            </a:r>
            <a:r>
              <a:rPr lang="de-AT" sz="2300" dirty="0"/>
              <a:t> and </a:t>
            </a:r>
            <a:r>
              <a:rPr lang="de-AT" sz="2300" dirty="0" err="1"/>
              <a:t>grassland</a:t>
            </a:r>
            <a:r>
              <a:rPr lang="de-AT" sz="2300" dirty="0"/>
              <a:t> </a:t>
            </a:r>
            <a:r>
              <a:rPr lang="de-AT" sz="2300" dirty="0" err="1"/>
              <a:t>use</a:t>
            </a:r>
            <a:endParaRPr lang="de-AT" sz="2300" dirty="0"/>
          </a:p>
          <a:p>
            <a:r>
              <a:rPr lang="de-AT" sz="2300" i="1" dirty="0"/>
              <a:t>700 </a:t>
            </a:r>
            <a:r>
              <a:rPr lang="de-AT" sz="2300" i="1" dirty="0" err="1"/>
              <a:t>herdbook</a:t>
            </a:r>
            <a:r>
              <a:rPr lang="de-AT" sz="2300" i="1" dirty="0"/>
              <a:t> </a:t>
            </a:r>
            <a:r>
              <a:rPr lang="de-AT" sz="2300" i="1" dirty="0" err="1"/>
              <a:t>breeders</a:t>
            </a:r>
            <a:r>
              <a:rPr lang="de-AT" sz="2300" i="1" dirty="0"/>
              <a:t> </a:t>
            </a:r>
            <a:r>
              <a:rPr lang="de-AT" sz="2300" i="1" dirty="0" err="1"/>
              <a:t>with</a:t>
            </a:r>
            <a:r>
              <a:rPr lang="de-AT" sz="2300" i="1" dirty="0"/>
              <a:t> 80,000 </a:t>
            </a:r>
            <a:r>
              <a:rPr lang="de-AT" sz="2300" i="1" dirty="0" err="1"/>
              <a:t>animals</a:t>
            </a:r>
            <a:r>
              <a:rPr lang="de-AT" sz="2300" i="1" dirty="0"/>
              <a:t> in Australia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xmlns="" id="{89A9E375-EEF6-39D9-1D10-59C954A25A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2" t="3172" b="1562"/>
          <a:stretch/>
        </p:blipFill>
        <p:spPr>
          <a:xfrm>
            <a:off x="4685183" y="3922812"/>
            <a:ext cx="3847257" cy="265246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xmlns="" id="{AF2233D7-3E88-F535-482C-05760E3169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9" t="1631"/>
          <a:stretch/>
        </p:blipFill>
        <p:spPr>
          <a:xfrm>
            <a:off x="611559" y="3929108"/>
            <a:ext cx="4027929" cy="2654254"/>
          </a:xfrm>
          <a:prstGeom prst="rect">
            <a:avLst/>
          </a:prstGeo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xmlns="" id="{9659B6D3-B1A1-776B-4D46-4CEEF05EE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30888" y="6356350"/>
            <a:ext cx="2133600" cy="365125"/>
          </a:xfrm>
        </p:spPr>
        <p:txBody>
          <a:bodyPr/>
          <a:lstStyle/>
          <a:p>
            <a:fld id="{18A988C3-9EEE-4562-89BA-8F7BA19C5856}" type="slidenum">
              <a:rPr lang="de-AT" smtClean="0"/>
              <a:t>9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96963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Fleckvieh Austria 1.7.2019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</TotalTime>
  <Words>1861</Words>
  <Application>Microsoft Office PowerPoint</Application>
  <PresentationFormat>Předvádění na obrazovce (4:3)</PresentationFormat>
  <Paragraphs>324</Paragraphs>
  <Slides>35</Slides>
  <Notes>2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35</vt:i4>
      </vt:variant>
    </vt:vector>
  </HeadingPairs>
  <TitlesOfParts>
    <vt:vector size="36" baseType="lpstr">
      <vt:lpstr>Fleckvieh Austria 1.7.2019</vt:lpstr>
      <vt:lpstr>Welt-Simmental-Fleckvieh Federation   50th Anniversary  1974 - 2024</vt:lpstr>
      <vt:lpstr>Let's look back </vt:lpstr>
      <vt:lpstr>1974 Zagreb, Yugoslavia  11th ESF General Assembl</vt:lpstr>
      <vt:lpstr>The most important objectives  according to the Statutes</vt:lpstr>
      <vt:lpstr>1976: 1st World Congress  Pretoria, South Africa 16 countries from Africa, Europe, Oceania</vt:lpstr>
      <vt:lpstr>1978: 2nd World Congress Calgary, Canada Participation 19 of 20 members</vt:lpstr>
      <vt:lpstr>1980: 3rd World Congress Venice, Italy 18 member countries</vt:lpstr>
      <vt:lpstr>1982: 4th World Congress, Edinburgh, UK 15 member countries</vt:lpstr>
      <vt:lpstr>1984: 5th World Congress Sydney, Australia 12 of 19 countries present</vt:lpstr>
      <vt:lpstr>1986: 6th World Congress Buenos Aires, Argentina</vt:lpstr>
      <vt:lpstr>1988: 7th World Congress Munich, Germany 20 member countries Greetings from China</vt:lpstr>
      <vt:lpstr>1990: 8th World CongressLausanne, Switzerland 20 member countries 5 new countries join</vt:lpstr>
      <vt:lpstr>1992: 9th World CongressDallas, Texas  4 new member countries, bringing the total to 29</vt:lpstr>
      <vt:lpstr>1994: 10th World Congress Austria 25 of 29 countries take part</vt:lpstr>
      <vt:lpstr>1996: 11th World Congress South Africa and Namibia</vt:lpstr>
      <vt:lpstr>1998: 12th World Congress Brazil - Goiania, Uberlandia</vt:lpstr>
      <vt:lpstr>2000: 13th World Congress Kildare, Ireland 250 participants from 22 countries</vt:lpstr>
      <vt:lpstr> 2002: 14th World Congress South Africa and Namibia worldwide animal disease crisis (BSE, FMD)</vt:lpstr>
      <vt:lpstr>2004: 15th World Congress Aarhus, Denmark+ Tour to Sweden</vt:lpstr>
      <vt:lpstr>2006: 16th World Congress Calgary, Canada (for the 2nd time)</vt:lpstr>
      <vt:lpstr>2007: Committee meeting  in the Czech Republic </vt:lpstr>
      <vt:lpstr>2008: 17th World Congress Huntingdon, Great Britain</vt:lpstr>
      <vt:lpstr>2010: 18th World Congress Melbourne, Australia</vt:lpstr>
      <vt:lpstr> 2012: 19th World Congress Germany 28 member countries,  350 participants from 28 countries</vt:lpstr>
      <vt:lpstr>2014: 20th World Congress  Cartagena, Colombia</vt:lpstr>
      <vt:lpstr>2016: 21st Weltkongress Krakau, Rzeszow, Rudawka Rymanowska, Polen</vt:lpstr>
      <vt:lpstr>2017: WSFF conference in the new member country Turkey</vt:lpstr>
      <vt:lpstr>2018: 22nd World Congress Texas, USA</vt:lpstr>
      <vt:lpstr>2019: WSFF Board of Directors in Costa Rica</vt:lpstr>
      <vt:lpstr>2020/2021 Worldwide corona pandemic</vt:lpstr>
      <vt:lpstr>2022: 23rd World Congress  in Austria</vt:lpstr>
      <vt:lpstr> 2024: 24th World Congress Calgary 50 years WSFF</vt:lpstr>
      <vt:lpstr>2024: 24th World Congress 50 years WSFF</vt:lpstr>
      <vt:lpstr>Let's look to the future:</vt:lpstr>
      <vt:lpstr>Welt-Simmental-Fleckviehvereinigung  50. Geburtstag World Simmental Simmental Cattle Association 50th anniversary</vt:lpstr>
    </vt:vector>
  </TitlesOfParts>
  <Company>LK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Fleckvieh-Austria</dc:creator>
  <cp:lastModifiedBy>Blanka</cp:lastModifiedBy>
  <cp:revision>659</cp:revision>
  <cp:lastPrinted>2023-06-26T17:51:18Z</cp:lastPrinted>
  <dcterms:created xsi:type="dcterms:W3CDTF">2019-09-13T05:58:11Z</dcterms:created>
  <dcterms:modified xsi:type="dcterms:W3CDTF">2024-07-21T20:30:35Z</dcterms:modified>
</cp:coreProperties>
</file>